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6" r:id="rId7"/>
    <p:sldId id="258" r:id="rId8"/>
    <p:sldId id="259" r:id="rId9"/>
    <p:sldId id="260" r:id="rId10"/>
    <p:sldId id="261" r:id="rId11"/>
    <p:sldId id="267" r:id="rId12"/>
    <p:sldId id="262" r:id="rId13"/>
    <p:sldId id="263"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Empirical Estimator for GxE using imputed data</a:t>
            </a:r>
            <a:endParaRPr lang="en-US" dirty="0"/>
          </a:p>
        </p:txBody>
      </p:sp>
      <p:sp>
        <p:nvSpPr>
          <p:cNvPr id="3" name="Subtitle 2"/>
          <p:cNvSpPr>
            <a:spLocks noGrp="1"/>
          </p:cNvSpPr>
          <p:nvPr>
            <p:ph type="subTitle" idx="1"/>
          </p:nvPr>
        </p:nvSpPr>
        <p:spPr/>
        <p:txBody>
          <a:bodyPr/>
          <a:lstStyle/>
          <a:p>
            <a:r>
              <a:rPr lang="en-US" dirty="0" smtClean="0"/>
              <a:t>Shuo Jiao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 error</a:t>
            </a:r>
            <a:endParaRPr lang="en-US" dirty="0"/>
          </a:p>
        </p:txBody>
      </p:sp>
      <p:sp>
        <p:nvSpPr>
          <p:cNvPr id="3" name="Content Placeholder 2"/>
          <p:cNvSpPr>
            <a:spLocks noGrp="1"/>
          </p:cNvSpPr>
          <p:nvPr>
            <p:ph idx="1"/>
          </p:nvPr>
        </p:nvSpPr>
        <p:spPr/>
        <p:txBody>
          <a:bodyPr/>
          <a:lstStyle/>
          <a:p>
            <a:r>
              <a:rPr lang="en-US" dirty="0" smtClean="0"/>
              <a:t>1000 imputed SNPs, 5% of which are correlated with E, repeat 1000 times, type I error</a:t>
            </a:r>
          </a:p>
          <a:p>
            <a:pPr>
              <a:buNone/>
            </a:pPr>
            <a:r>
              <a:rPr lang="en-US" dirty="0" smtClean="0"/>
              <a:t>Case-control: 0.048</a:t>
            </a:r>
          </a:p>
          <a:p>
            <a:pPr>
              <a:buNone/>
            </a:pPr>
            <a:r>
              <a:rPr lang="en-US" dirty="0" smtClean="0"/>
              <a:t>Case-only: 0.162</a:t>
            </a:r>
          </a:p>
          <a:p>
            <a:pPr>
              <a:buNone/>
            </a:pPr>
            <a:r>
              <a:rPr lang="en-US" dirty="0" smtClean="0"/>
              <a:t>EB: 0.039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a:t>
            </a:r>
            <a:endParaRPr lang="en-US" dirty="0"/>
          </a:p>
        </p:txBody>
      </p:sp>
      <p:sp>
        <p:nvSpPr>
          <p:cNvPr id="3" name="Content Placeholder 2"/>
          <p:cNvSpPr>
            <a:spLocks noGrp="1"/>
          </p:cNvSpPr>
          <p:nvPr>
            <p:ph idx="1"/>
          </p:nvPr>
        </p:nvSpPr>
        <p:spPr/>
        <p:txBody>
          <a:bodyPr/>
          <a:lstStyle/>
          <a:p>
            <a:r>
              <a:rPr lang="en-US" dirty="0" smtClean="0"/>
              <a:t>When g and e are independent</a:t>
            </a:r>
          </a:p>
          <a:p>
            <a:pPr>
              <a:buNone/>
            </a:pPr>
            <a:endParaRPr lang="en-US" dirty="0"/>
          </a:p>
        </p:txBody>
      </p:sp>
      <p:graphicFrame>
        <p:nvGraphicFramePr>
          <p:cNvPr id="5" name="Table 4"/>
          <p:cNvGraphicFramePr>
            <a:graphicFrameLocks noGrp="1"/>
          </p:cNvGraphicFramePr>
          <p:nvPr/>
        </p:nvGraphicFramePr>
        <p:xfrm>
          <a:off x="762000" y="2286000"/>
          <a:ext cx="7239000" cy="3703323"/>
        </p:xfrm>
        <a:graphic>
          <a:graphicData uri="http://schemas.openxmlformats.org/drawingml/2006/table">
            <a:tbl>
              <a:tblPr firstRow="1" bandRow="1">
                <a:tableStyleId>{5C22544A-7EE6-4342-B048-85BDC9FD1C3A}</a:tableStyleId>
              </a:tblPr>
              <a:tblGrid>
                <a:gridCol w="904875"/>
                <a:gridCol w="904875"/>
                <a:gridCol w="904875"/>
                <a:gridCol w="904875"/>
                <a:gridCol w="904875"/>
                <a:gridCol w="904875"/>
                <a:gridCol w="904875"/>
                <a:gridCol w="904875"/>
              </a:tblGrid>
              <a:tr h="284871">
                <a:tc>
                  <a:txBody>
                    <a:bodyPr/>
                    <a:lstStyle/>
                    <a:p>
                      <a:pPr algn="l" fontAlgn="b"/>
                      <a:r>
                        <a:rPr lang="en-US" sz="1600" b="0" i="0" u="none" strike="noStrike" dirty="0" err="1">
                          <a:solidFill>
                            <a:srgbClr val="000000"/>
                          </a:solidFill>
                          <a:latin typeface="Calibri"/>
                        </a:rPr>
                        <a:t>ge.effect</a:t>
                      </a:r>
                      <a:endParaRPr lang="en-US" sz="1600" b="0" i="0" u="none" strike="noStrike" dirty="0">
                        <a:solidFill>
                          <a:srgbClr val="000000"/>
                        </a:solidFill>
                        <a:latin typeface="Calibri"/>
                      </a:endParaRPr>
                    </a:p>
                  </a:txBody>
                  <a:tcPr marL="9525" marR="9525" marT="9525" marB="0" anchor="b"/>
                </a:tc>
                <a:tc>
                  <a:txBody>
                    <a:bodyPr/>
                    <a:lstStyle/>
                    <a:p>
                      <a:pPr algn="l" fontAlgn="b"/>
                      <a:r>
                        <a:rPr lang="en-US" sz="1600" b="0" i="0" u="none" strike="noStrike">
                          <a:solidFill>
                            <a:srgbClr val="000000"/>
                          </a:solidFill>
                          <a:latin typeface="Calibri"/>
                        </a:rPr>
                        <a:t>r2</a:t>
                      </a:r>
                    </a:p>
                  </a:txBody>
                  <a:tcPr marL="9525" marR="9525" marT="9525" marB="0" anchor="b"/>
                </a:tc>
                <a:tc>
                  <a:txBody>
                    <a:bodyPr/>
                    <a:lstStyle/>
                    <a:p>
                      <a:pPr algn="l" fontAlgn="b"/>
                      <a:r>
                        <a:rPr lang="en-US" sz="1600" b="0" i="0" u="none" strike="noStrike">
                          <a:solidFill>
                            <a:srgbClr val="000000"/>
                          </a:solidFill>
                          <a:latin typeface="Calibri"/>
                        </a:rPr>
                        <a:t>bias_EB</a:t>
                      </a:r>
                    </a:p>
                  </a:txBody>
                  <a:tcPr marL="9525" marR="9525" marT="9525" marB="0" anchor="b"/>
                </a:tc>
                <a:tc>
                  <a:txBody>
                    <a:bodyPr/>
                    <a:lstStyle/>
                    <a:p>
                      <a:pPr algn="l" fontAlgn="b"/>
                      <a:r>
                        <a:rPr lang="en-US" sz="1600" b="0" i="0" u="none" strike="noStrike">
                          <a:solidFill>
                            <a:srgbClr val="000000"/>
                          </a:solidFill>
                          <a:latin typeface="Calibri"/>
                        </a:rPr>
                        <a:t>SE_EB</a:t>
                      </a:r>
                    </a:p>
                  </a:txBody>
                  <a:tcPr marL="9525" marR="9525" marT="9525" marB="0" anchor="b"/>
                </a:tc>
                <a:tc>
                  <a:txBody>
                    <a:bodyPr/>
                    <a:lstStyle/>
                    <a:p>
                      <a:pPr algn="l" fontAlgn="b"/>
                      <a:r>
                        <a:rPr lang="en-US" sz="1600" b="0" i="0" u="none" strike="noStrike">
                          <a:solidFill>
                            <a:srgbClr val="000000"/>
                          </a:solidFill>
                          <a:latin typeface="Calibri"/>
                        </a:rPr>
                        <a:t>SD_EB</a:t>
                      </a:r>
                    </a:p>
                  </a:txBody>
                  <a:tcPr marL="9525" marR="9525" marT="9525" marB="0" anchor="b"/>
                </a:tc>
                <a:tc>
                  <a:txBody>
                    <a:bodyPr/>
                    <a:lstStyle/>
                    <a:p>
                      <a:pPr algn="l" fontAlgn="b"/>
                      <a:r>
                        <a:rPr lang="en-US" sz="1600" b="0" i="0" u="none" strike="noStrike">
                          <a:solidFill>
                            <a:srgbClr val="000000"/>
                          </a:solidFill>
                          <a:latin typeface="Calibri"/>
                        </a:rPr>
                        <a:t>bias_CC</a:t>
                      </a:r>
                    </a:p>
                  </a:txBody>
                  <a:tcPr marL="9525" marR="9525" marT="9525" marB="0" anchor="b"/>
                </a:tc>
                <a:tc>
                  <a:txBody>
                    <a:bodyPr/>
                    <a:lstStyle/>
                    <a:p>
                      <a:pPr algn="l" fontAlgn="b"/>
                      <a:r>
                        <a:rPr lang="en-US" sz="1600" b="0" i="0" u="none" strike="noStrike">
                          <a:solidFill>
                            <a:srgbClr val="000000"/>
                          </a:solidFill>
                          <a:latin typeface="Calibri"/>
                        </a:rPr>
                        <a:t>SE_CC</a:t>
                      </a:r>
                    </a:p>
                  </a:txBody>
                  <a:tcPr marL="9525" marR="9525" marT="9525" marB="0" anchor="b"/>
                </a:tc>
                <a:tc>
                  <a:txBody>
                    <a:bodyPr/>
                    <a:lstStyle/>
                    <a:p>
                      <a:pPr algn="l" fontAlgn="b"/>
                      <a:r>
                        <a:rPr lang="en-US" sz="1600" b="0" i="0" u="none" strike="noStrike">
                          <a:solidFill>
                            <a:srgbClr val="000000"/>
                          </a:solidFill>
                          <a:latin typeface="Calibri"/>
                        </a:rPr>
                        <a:t>SD_CC</a:t>
                      </a:r>
                    </a:p>
                  </a:txBody>
                  <a:tcPr marL="9525" marR="9525" marT="9525" marB="0" anchor="b"/>
                </a:tc>
              </a:tr>
              <a:tr h="284871">
                <a:tc>
                  <a:txBody>
                    <a:bodyPr/>
                    <a:lstStyle/>
                    <a:p>
                      <a:pPr algn="r" fontAlgn="b"/>
                      <a:r>
                        <a:rPr lang="en-US" sz="1600" b="0" i="0" u="none" strike="noStrike" dirty="0">
                          <a:solidFill>
                            <a:srgbClr val="000000"/>
                          </a:solidFill>
                          <a:latin typeface="Calibri"/>
                        </a:rPr>
                        <a:t>0.182</a:t>
                      </a:r>
                    </a:p>
                  </a:txBody>
                  <a:tcPr marL="9525" marR="9525" marT="9525" marB="0" anchor="b"/>
                </a:tc>
                <a:tc>
                  <a:txBody>
                    <a:bodyPr/>
                    <a:lstStyle/>
                    <a:p>
                      <a:pPr algn="r" fontAlgn="b"/>
                      <a:r>
                        <a:rPr lang="en-US" sz="1600" b="0" i="0" u="none" strike="noStrike" dirty="0">
                          <a:solidFill>
                            <a:srgbClr val="000000"/>
                          </a:solidFill>
                          <a:latin typeface="Calibri"/>
                        </a:rPr>
                        <a:t>0.25</a:t>
                      </a:r>
                    </a:p>
                  </a:txBody>
                  <a:tcPr marL="9525" marR="9525" marT="9525" marB="0" anchor="b"/>
                </a:tc>
                <a:tc>
                  <a:txBody>
                    <a:bodyPr/>
                    <a:lstStyle/>
                    <a:p>
                      <a:pPr algn="r" fontAlgn="b"/>
                      <a:r>
                        <a:rPr lang="en-US" sz="1600" b="0" i="0" u="none" strike="noStrike">
                          <a:solidFill>
                            <a:srgbClr val="000000"/>
                          </a:solidFill>
                          <a:latin typeface="Calibri"/>
                        </a:rPr>
                        <a:t>0.003</a:t>
                      </a:r>
                    </a:p>
                  </a:txBody>
                  <a:tcPr marL="9525" marR="9525" marT="9525" marB="0" anchor="b"/>
                </a:tc>
                <a:tc>
                  <a:txBody>
                    <a:bodyPr/>
                    <a:lstStyle/>
                    <a:p>
                      <a:pPr algn="r" fontAlgn="b"/>
                      <a:r>
                        <a:rPr lang="en-US" sz="1600" b="0" i="0" u="none" strike="noStrike">
                          <a:solidFill>
                            <a:srgbClr val="000000"/>
                          </a:solidFill>
                          <a:latin typeface="Calibri"/>
                        </a:rPr>
                        <a:t>0.078</a:t>
                      </a:r>
                    </a:p>
                  </a:txBody>
                  <a:tcPr marL="9525" marR="9525" marT="9525" marB="0" anchor="b"/>
                </a:tc>
                <a:tc>
                  <a:txBody>
                    <a:bodyPr/>
                    <a:lstStyle/>
                    <a:p>
                      <a:pPr algn="r" fontAlgn="b"/>
                      <a:r>
                        <a:rPr lang="en-US" sz="1600" b="0" i="0" u="none" strike="noStrike">
                          <a:solidFill>
                            <a:srgbClr val="000000"/>
                          </a:solidFill>
                          <a:latin typeface="Calibri"/>
                        </a:rPr>
                        <a:t>0.08</a:t>
                      </a:r>
                    </a:p>
                  </a:txBody>
                  <a:tcPr marL="9525" marR="9525" marT="9525" marB="0" anchor="b"/>
                </a:tc>
                <a:tc>
                  <a:txBody>
                    <a:bodyPr/>
                    <a:lstStyle/>
                    <a:p>
                      <a:pPr algn="r" fontAlgn="b"/>
                      <a:r>
                        <a:rPr lang="en-US" sz="1600" b="0" i="0" u="none" strike="noStrike">
                          <a:solidFill>
                            <a:srgbClr val="000000"/>
                          </a:solidFill>
                          <a:latin typeface="Calibri"/>
                        </a:rPr>
                        <a:t>0.003</a:t>
                      </a:r>
                    </a:p>
                  </a:txBody>
                  <a:tcPr marL="9525" marR="9525" marT="9525" marB="0" anchor="b"/>
                </a:tc>
                <a:tc>
                  <a:txBody>
                    <a:bodyPr/>
                    <a:lstStyle/>
                    <a:p>
                      <a:pPr algn="r" fontAlgn="b"/>
                      <a:r>
                        <a:rPr lang="en-US" sz="1600" b="0" i="0" u="none" strike="noStrike">
                          <a:solidFill>
                            <a:srgbClr val="000000"/>
                          </a:solidFill>
                          <a:latin typeface="Calibri"/>
                        </a:rPr>
                        <a:t>0.1</a:t>
                      </a:r>
                    </a:p>
                  </a:txBody>
                  <a:tcPr marL="9525" marR="9525" marT="9525" marB="0" anchor="b"/>
                </a:tc>
                <a:tc>
                  <a:txBody>
                    <a:bodyPr/>
                    <a:lstStyle/>
                    <a:p>
                      <a:pPr algn="r" fontAlgn="b"/>
                      <a:r>
                        <a:rPr lang="en-US" sz="1600" b="0" i="0" u="none" strike="noStrike">
                          <a:solidFill>
                            <a:srgbClr val="000000"/>
                          </a:solidFill>
                          <a:latin typeface="Calibri"/>
                        </a:rPr>
                        <a:t>0.101</a:t>
                      </a:r>
                    </a:p>
                  </a:txBody>
                  <a:tcPr marL="9525" marR="9525" marT="9525" marB="0" anchor="b"/>
                </a:tc>
              </a:tr>
              <a:tr h="284871">
                <a:tc>
                  <a:txBody>
                    <a:bodyPr/>
                    <a:lstStyle/>
                    <a:p>
                      <a:pPr algn="r" fontAlgn="b"/>
                      <a:r>
                        <a:rPr lang="en-US" sz="1600" b="0" i="0" u="none" strike="noStrike" dirty="0">
                          <a:solidFill>
                            <a:srgbClr val="000000"/>
                          </a:solidFill>
                          <a:latin typeface="Calibri"/>
                        </a:rPr>
                        <a:t>0.182</a:t>
                      </a:r>
                    </a:p>
                  </a:txBody>
                  <a:tcPr marL="9525" marR="9525" marT="9525" marB="0" anchor="b"/>
                </a:tc>
                <a:tc>
                  <a:txBody>
                    <a:bodyPr/>
                    <a:lstStyle/>
                    <a:p>
                      <a:pPr algn="r" fontAlgn="b"/>
                      <a:r>
                        <a:rPr lang="en-US" sz="1600" b="0" i="0" u="none" strike="noStrike" dirty="0">
                          <a:solidFill>
                            <a:srgbClr val="000000"/>
                          </a:solidFill>
                          <a:latin typeface="Calibri"/>
                        </a:rPr>
                        <a:t>0.49</a:t>
                      </a:r>
                    </a:p>
                  </a:txBody>
                  <a:tcPr marL="9525" marR="9525" marT="9525" marB="0" anchor="b"/>
                </a:tc>
                <a:tc>
                  <a:txBody>
                    <a:bodyPr/>
                    <a:lstStyle/>
                    <a:p>
                      <a:pPr algn="r" fontAlgn="b"/>
                      <a:r>
                        <a:rPr lang="en-US" sz="1600" b="0" i="0" u="none" strike="noStrike" dirty="0">
                          <a:solidFill>
                            <a:srgbClr val="000000"/>
                          </a:solidFill>
                          <a:latin typeface="Calibri"/>
                        </a:rPr>
                        <a:t>0.004</a:t>
                      </a:r>
                    </a:p>
                  </a:txBody>
                  <a:tcPr marL="9525" marR="9525" marT="9525" marB="0" anchor="b"/>
                </a:tc>
                <a:tc>
                  <a:txBody>
                    <a:bodyPr/>
                    <a:lstStyle/>
                    <a:p>
                      <a:pPr algn="r" fontAlgn="b"/>
                      <a:r>
                        <a:rPr lang="en-US" sz="1600" b="0" i="0" u="none" strike="noStrike">
                          <a:solidFill>
                            <a:srgbClr val="000000"/>
                          </a:solidFill>
                          <a:latin typeface="Calibri"/>
                        </a:rPr>
                        <a:t>0.037</a:t>
                      </a:r>
                    </a:p>
                  </a:txBody>
                  <a:tcPr marL="9525" marR="9525" marT="9525" marB="0" anchor="b"/>
                </a:tc>
                <a:tc>
                  <a:txBody>
                    <a:bodyPr/>
                    <a:lstStyle/>
                    <a:p>
                      <a:pPr algn="r" fontAlgn="b"/>
                      <a:r>
                        <a:rPr lang="en-US" sz="1600" b="0" i="0" u="none" strike="noStrike">
                          <a:solidFill>
                            <a:srgbClr val="000000"/>
                          </a:solidFill>
                          <a:latin typeface="Calibri"/>
                        </a:rPr>
                        <a:t>0.036</a:t>
                      </a:r>
                    </a:p>
                  </a:txBody>
                  <a:tcPr marL="9525" marR="9525" marT="9525" marB="0" anchor="b"/>
                </a:tc>
                <a:tc>
                  <a:txBody>
                    <a:bodyPr/>
                    <a:lstStyle/>
                    <a:p>
                      <a:pPr algn="r" fontAlgn="b"/>
                      <a:r>
                        <a:rPr lang="en-US" sz="1600" b="0" i="0" u="none" strike="noStrike">
                          <a:solidFill>
                            <a:srgbClr val="000000"/>
                          </a:solidFill>
                          <a:latin typeface="Calibri"/>
                        </a:rPr>
                        <a:t>0.006</a:t>
                      </a:r>
                    </a:p>
                  </a:txBody>
                  <a:tcPr marL="9525" marR="9525" marT="9525" marB="0" anchor="b"/>
                </a:tc>
                <a:tc>
                  <a:txBody>
                    <a:bodyPr/>
                    <a:lstStyle/>
                    <a:p>
                      <a:pPr algn="r" fontAlgn="b"/>
                      <a:r>
                        <a:rPr lang="en-US" sz="1600" b="0" i="0" u="none" strike="noStrike">
                          <a:solidFill>
                            <a:srgbClr val="000000"/>
                          </a:solidFill>
                          <a:latin typeface="Calibri"/>
                        </a:rPr>
                        <a:t>0.052</a:t>
                      </a:r>
                    </a:p>
                  </a:txBody>
                  <a:tcPr marL="9525" marR="9525" marT="9525" marB="0" anchor="b"/>
                </a:tc>
                <a:tc>
                  <a:txBody>
                    <a:bodyPr/>
                    <a:lstStyle/>
                    <a:p>
                      <a:pPr algn="r" fontAlgn="b"/>
                      <a:r>
                        <a:rPr lang="en-US" sz="1600" b="0" i="0" u="none" strike="noStrike">
                          <a:solidFill>
                            <a:srgbClr val="000000"/>
                          </a:solidFill>
                          <a:latin typeface="Calibri"/>
                        </a:rPr>
                        <a:t>0.052</a:t>
                      </a:r>
                    </a:p>
                  </a:txBody>
                  <a:tcPr marL="9525" marR="9525" marT="9525" marB="0" anchor="b"/>
                </a:tc>
              </a:tr>
              <a:tr h="284871">
                <a:tc>
                  <a:txBody>
                    <a:bodyPr/>
                    <a:lstStyle/>
                    <a:p>
                      <a:pPr algn="r" fontAlgn="b"/>
                      <a:r>
                        <a:rPr lang="en-US" sz="1600" b="0" i="0" u="none" strike="noStrike" dirty="0">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dirty="0">
                          <a:solidFill>
                            <a:srgbClr val="000000"/>
                          </a:solidFill>
                          <a:latin typeface="Calibri"/>
                        </a:rPr>
                        <a:t>0.004</a:t>
                      </a:r>
                    </a:p>
                  </a:txBody>
                  <a:tcPr marL="9525" marR="9525" marT="9525" marB="0" anchor="b"/>
                </a:tc>
                <a:tc>
                  <a:txBody>
                    <a:bodyPr/>
                    <a:lstStyle/>
                    <a:p>
                      <a:pPr algn="r" fontAlgn="b"/>
                      <a:r>
                        <a:rPr lang="en-US" sz="1600" b="0" i="0" u="none" strike="noStrike" dirty="0">
                          <a:solidFill>
                            <a:srgbClr val="000000"/>
                          </a:solidFill>
                          <a:latin typeface="Calibri"/>
                        </a:rPr>
                        <a:t>0.021</a:t>
                      </a:r>
                    </a:p>
                  </a:txBody>
                  <a:tcPr marL="9525" marR="9525" marT="9525" marB="0" anchor="b"/>
                </a:tc>
                <a:tc>
                  <a:txBody>
                    <a:bodyPr/>
                    <a:lstStyle/>
                    <a:p>
                      <a:pPr algn="r" fontAlgn="b"/>
                      <a:r>
                        <a:rPr lang="en-US" sz="1600" b="0" i="0" u="none" strike="noStrike">
                          <a:solidFill>
                            <a:srgbClr val="000000"/>
                          </a:solidFill>
                          <a:latin typeface="Calibri"/>
                        </a:rPr>
                        <a:t>0.021</a:t>
                      </a:r>
                    </a:p>
                  </a:txBody>
                  <a:tcPr marL="9525" marR="9525" marT="9525" marB="0" anchor="b"/>
                </a:tc>
                <a:tc>
                  <a:txBody>
                    <a:bodyPr/>
                    <a:lstStyle/>
                    <a:p>
                      <a:pPr algn="r" fontAlgn="b"/>
                      <a:r>
                        <a:rPr lang="en-US" sz="1600" b="0" i="0" u="none" strike="noStrike">
                          <a:solidFill>
                            <a:srgbClr val="000000"/>
                          </a:solidFill>
                          <a:latin typeface="Calibri"/>
                        </a:rPr>
                        <a:t>0.006</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r>
              <a:tr h="284871">
                <a:tc>
                  <a:txBody>
                    <a:bodyPr/>
                    <a:lstStyle/>
                    <a:p>
                      <a:pPr algn="r" fontAlgn="b"/>
                      <a:r>
                        <a:rPr lang="en-US" sz="1600" b="0" i="0" u="none" strike="noStrike" dirty="0">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a:solidFill>
                            <a:srgbClr val="000000"/>
                          </a:solidFill>
                          <a:latin typeface="Calibri"/>
                        </a:rPr>
                        <a:t>0.002</a:t>
                      </a:r>
                    </a:p>
                  </a:txBody>
                  <a:tcPr marL="9525" marR="9525" marT="9525" marB="0" anchor="b"/>
                </a:tc>
                <a:tc>
                  <a:txBody>
                    <a:bodyPr/>
                    <a:lstStyle/>
                    <a:p>
                      <a:pPr algn="r" fontAlgn="b"/>
                      <a:r>
                        <a:rPr lang="en-US" sz="1600" b="0" i="0" u="none" strike="noStrike" dirty="0">
                          <a:solidFill>
                            <a:srgbClr val="000000"/>
                          </a:solidFill>
                          <a:latin typeface="Calibri"/>
                        </a:rPr>
                        <a:t>0.017</a:t>
                      </a:r>
                    </a:p>
                  </a:txBody>
                  <a:tcPr marL="9525" marR="9525" marT="9525" marB="0" anchor="b"/>
                </a:tc>
                <a:tc>
                  <a:txBody>
                    <a:bodyPr/>
                    <a:lstStyle/>
                    <a:p>
                      <a:pPr algn="r" fontAlgn="b"/>
                      <a:r>
                        <a:rPr lang="en-US" sz="1600" b="0" i="0" u="none" strike="noStrike" dirty="0">
                          <a:solidFill>
                            <a:srgbClr val="000000"/>
                          </a:solidFill>
                          <a:latin typeface="Calibri"/>
                        </a:rPr>
                        <a:t>0.018</a:t>
                      </a:r>
                    </a:p>
                  </a:txBody>
                  <a:tcPr marL="9525" marR="9525" marT="9525" marB="0" anchor="b"/>
                </a:tc>
                <a:tc>
                  <a:txBody>
                    <a:bodyPr/>
                    <a:lstStyle/>
                    <a:p>
                      <a:pPr algn="r" fontAlgn="b"/>
                      <a:r>
                        <a:rPr lang="en-US" sz="1600" b="0" i="0" u="none" strike="noStrike">
                          <a:solidFill>
                            <a:srgbClr val="000000"/>
                          </a:solidFill>
                          <a:latin typeface="Calibri"/>
                        </a:rPr>
                        <a:t>0.002</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r>
              <a:tr h="284871">
                <a:tc>
                  <a:txBody>
                    <a:bodyPr/>
                    <a:lstStyle/>
                    <a:p>
                      <a:pPr algn="r" fontAlgn="b"/>
                      <a:r>
                        <a:rPr lang="en-US" sz="1600" b="0" i="0" u="none" strike="noStrike" dirty="0">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0.25</a:t>
                      </a:r>
                    </a:p>
                  </a:txBody>
                  <a:tcPr marL="9525" marR="9525" marT="9525" marB="0" anchor="b"/>
                </a:tc>
                <a:tc>
                  <a:txBody>
                    <a:bodyPr/>
                    <a:lstStyle/>
                    <a:p>
                      <a:pPr algn="r" fontAlgn="b"/>
                      <a:r>
                        <a:rPr lang="en-US" sz="1600" b="0" i="0" u="none" strike="noStrike" dirty="0">
                          <a:solidFill>
                            <a:srgbClr val="000000"/>
                          </a:solidFill>
                          <a:latin typeface="Calibri"/>
                        </a:rPr>
                        <a:t>0.015</a:t>
                      </a:r>
                    </a:p>
                  </a:txBody>
                  <a:tcPr marL="9525" marR="9525" marT="9525" marB="0" anchor="b"/>
                </a:tc>
                <a:tc>
                  <a:txBody>
                    <a:bodyPr/>
                    <a:lstStyle/>
                    <a:p>
                      <a:pPr algn="r" fontAlgn="b"/>
                      <a:r>
                        <a:rPr lang="en-US" sz="1600" b="0" i="0" u="none" strike="noStrike">
                          <a:solidFill>
                            <a:srgbClr val="000000"/>
                          </a:solidFill>
                          <a:latin typeface="Calibri"/>
                        </a:rPr>
                        <a:t>0.081</a:t>
                      </a:r>
                    </a:p>
                  </a:txBody>
                  <a:tcPr marL="9525" marR="9525" marT="9525" marB="0" anchor="b"/>
                </a:tc>
                <a:tc>
                  <a:txBody>
                    <a:bodyPr/>
                    <a:lstStyle/>
                    <a:p>
                      <a:pPr algn="r" fontAlgn="b"/>
                      <a:r>
                        <a:rPr lang="en-US" sz="1600" b="0" i="0" u="none" strike="noStrike" dirty="0">
                          <a:solidFill>
                            <a:srgbClr val="000000"/>
                          </a:solidFill>
                          <a:latin typeface="Calibri"/>
                        </a:rPr>
                        <a:t>0.079</a:t>
                      </a:r>
                    </a:p>
                  </a:txBody>
                  <a:tcPr marL="9525" marR="9525" marT="9525" marB="0" anchor="b"/>
                </a:tc>
                <a:tc>
                  <a:txBody>
                    <a:bodyPr/>
                    <a:lstStyle/>
                    <a:p>
                      <a:pPr algn="r" fontAlgn="b"/>
                      <a:r>
                        <a:rPr lang="en-US" sz="1600" b="0" i="0" u="none" strike="noStrike">
                          <a:solidFill>
                            <a:srgbClr val="000000"/>
                          </a:solidFill>
                          <a:latin typeface="Calibri"/>
                        </a:rPr>
                        <a:t>0.019</a:t>
                      </a:r>
                    </a:p>
                  </a:txBody>
                  <a:tcPr marL="9525" marR="9525" marT="9525" marB="0" anchor="b"/>
                </a:tc>
                <a:tc>
                  <a:txBody>
                    <a:bodyPr/>
                    <a:lstStyle/>
                    <a:p>
                      <a:pPr algn="r" fontAlgn="b"/>
                      <a:r>
                        <a:rPr lang="en-US" sz="1600" b="0" i="0" u="none" strike="noStrike">
                          <a:solidFill>
                            <a:srgbClr val="000000"/>
                          </a:solidFill>
                          <a:latin typeface="Calibri"/>
                        </a:rPr>
                        <a:t>0.104</a:t>
                      </a:r>
                    </a:p>
                  </a:txBody>
                  <a:tcPr marL="9525" marR="9525" marT="9525" marB="0" anchor="b"/>
                </a:tc>
                <a:tc>
                  <a:txBody>
                    <a:bodyPr/>
                    <a:lstStyle/>
                    <a:p>
                      <a:pPr algn="r" fontAlgn="b"/>
                      <a:r>
                        <a:rPr lang="en-US" sz="1600" b="0" i="0" u="none" strike="noStrike">
                          <a:solidFill>
                            <a:srgbClr val="000000"/>
                          </a:solidFill>
                          <a:latin typeface="Calibri"/>
                        </a:rPr>
                        <a:t>0.101</a:t>
                      </a:r>
                    </a:p>
                  </a:txBody>
                  <a:tcPr marL="9525" marR="9525" marT="9525" marB="0" anchor="b"/>
                </a:tc>
              </a:tr>
              <a:tr h="284871">
                <a:tc>
                  <a:txBody>
                    <a:bodyPr/>
                    <a:lstStyle/>
                    <a:p>
                      <a:pPr algn="r" fontAlgn="b"/>
                      <a:r>
                        <a:rPr lang="en-US" sz="1600" b="0" i="0" u="none" strike="noStrike" dirty="0">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0.49</a:t>
                      </a:r>
                    </a:p>
                  </a:txBody>
                  <a:tcPr marL="9525" marR="9525" marT="9525" marB="0" anchor="b"/>
                </a:tc>
                <a:tc>
                  <a:txBody>
                    <a:bodyPr/>
                    <a:lstStyle/>
                    <a:p>
                      <a:pPr algn="r" fontAlgn="b"/>
                      <a:r>
                        <a:rPr lang="en-US" sz="1600" b="0" i="0" u="none" strike="noStrike">
                          <a:solidFill>
                            <a:srgbClr val="000000"/>
                          </a:solidFill>
                          <a:latin typeface="Calibri"/>
                        </a:rPr>
                        <a:t>0.022</a:t>
                      </a:r>
                    </a:p>
                  </a:txBody>
                  <a:tcPr marL="9525" marR="9525" marT="9525" marB="0" anchor="b"/>
                </a:tc>
                <a:tc>
                  <a:txBody>
                    <a:bodyPr/>
                    <a:lstStyle/>
                    <a:p>
                      <a:pPr algn="r" fontAlgn="b"/>
                      <a:r>
                        <a:rPr lang="en-US" sz="1600" b="0" i="0" u="none" strike="noStrike">
                          <a:solidFill>
                            <a:srgbClr val="000000"/>
                          </a:solidFill>
                          <a:latin typeface="Calibri"/>
                        </a:rPr>
                        <a:t>0.036</a:t>
                      </a:r>
                    </a:p>
                  </a:txBody>
                  <a:tcPr marL="9525" marR="9525" marT="9525" marB="0" anchor="b"/>
                </a:tc>
                <a:tc>
                  <a:txBody>
                    <a:bodyPr/>
                    <a:lstStyle/>
                    <a:p>
                      <a:pPr algn="r" fontAlgn="b"/>
                      <a:r>
                        <a:rPr lang="en-US" sz="1600" b="0" i="0" u="none" strike="noStrike">
                          <a:solidFill>
                            <a:srgbClr val="000000"/>
                          </a:solidFill>
                          <a:latin typeface="Calibri"/>
                        </a:rPr>
                        <a:t>0.035</a:t>
                      </a:r>
                    </a:p>
                  </a:txBody>
                  <a:tcPr marL="9525" marR="9525" marT="9525" marB="0" anchor="b"/>
                </a:tc>
                <a:tc>
                  <a:txBody>
                    <a:bodyPr/>
                    <a:lstStyle/>
                    <a:p>
                      <a:pPr algn="r" fontAlgn="b"/>
                      <a:r>
                        <a:rPr lang="en-US" sz="1600" b="0" i="0" u="none" strike="noStrike" dirty="0">
                          <a:solidFill>
                            <a:srgbClr val="000000"/>
                          </a:solidFill>
                          <a:latin typeface="Calibri"/>
                        </a:rPr>
                        <a:t>0.027</a:t>
                      </a:r>
                    </a:p>
                  </a:txBody>
                  <a:tcPr marL="9525" marR="9525" marT="9525" marB="0" anchor="b"/>
                </a:tc>
                <a:tc>
                  <a:txBody>
                    <a:bodyPr/>
                    <a:lstStyle/>
                    <a:p>
                      <a:pPr algn="r" fontAlgn="b"/>
                      <a:r>
                        <a:rPr lang="en-US" sz="1600" b="0" i="0" u="none" strike="noStrike">
                          <a:solidFill>
                            <a:srgbClr val="000000"/>
                          </a:solidFill>
                          <a:latin typeface="Calibri"/>
                        </a:rPr>
                        <a:t>0.052</a:t>
                      </a:r>
                    </a:p>
                  </a:txBody>
                  <a:tcPr marL="9525" marR="9525" marT="9525" marB="0" anchor="b"/>
                </a:tc>
                <a:tc>
                  <a:txBody>
                    <a:bodyPr/>
                    <a:lstStyle/>
                    <a:p>
                      <a:pPr algn="r" fontAlgn="b"/>
                      <a:r>
                        <a:rPr lang="en-US" sz="1600" b="0" i="0" u="none" strike="noStrike">
                          <a:solidFill>
                            <a:srgbClr val="000000"/>
                          </a:solidFill>
                          <a:latin typeface="Calibri"/>
                        </a:rPr>
                        <a:t>0.051</a:t>
                      </a:r>
                    </a:p>
                  </a:txBody>
                  <a:tcPr marL="9525" marR="9525" marT="9525" marB="0" anchor="b"/>
                </a:tc>
              </a:tr>
              <a:tr h="284871">
                <a:tc>
                  <a:txBody>
                    <a:bodyPr/>
                    <a:lstStyle/>
                    <a:p>
                      <a:pPr algn="r" fontAlgn="b"/>
                      <a:r>
                        <a:rPr lang="en-US" sz="1600" b="0" i="0" u="none" strike="noStrike" dirty="0">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a:solidFill>
                            <a:srgbClr val="000000"/>
                          </a:solidFill>
                          <a:latin typeface="Calibri"/>
                        </a:rPr>
                        <a:t>0.001</a:t>
                      </a:r>
                    </a:p>
                  </a:txBody>
                  <a:tcPr marL="9525" marR="9525" marT="9525" marB="0" anchor="b"/>
                </a:tc>
                <a:tc>
                  <a:txBody>
                    <a:bodyPr/>
                    <a:lstStyle/>
                    <a:p>
                      <a:pPr algn="r" fontAlgn="b"/>
                      <a:r>
                        <a:rPr lang="en-US" sz="1600" b="0" i="0" u="none" strike="noStrike">
                          <a:solidFill>
                            <a:srgbClr val="000000"/>
                          </a:solidFill>
                          <a:latin typeface="Calibri"/>
                        </a:rPr>
                        <a:t>0.02</a:t>
                      </a:r>
                    </a:p>
                  </a:txBody>
                  <a:tcPr marL="9525" marR="9525" marT="9525" marB="0" anchor="b"/>
                </a:tc>
                <a:tc>
                  <a:txBody>
                    <a:bodyPr/>
                    <a:lstStyle/>
                    <a:p>
                      <a:pPr algn="r" fontAlgn="b"/>
                      <a:r>
                        <a:rPr lang="en-US" sz="1600" b="0" i="0" u="none" strike="noStrike">
                          <a:solidFill>
                            <a:srgbClr val="000000"/>
                          </a:solidFill>
                          <a:latin typeface="Calibri"/>
                        </a:rPr>
                        <a:t>0.021</a:t>
                      </a:r>
                    </a:p>
                  </a:txBody>
                  <a:tcPr marL="9525" marR="9525" marT="9525" marB="0" anchor="b"/>
                </a:tc>
                <a:tc>
                  <a:txBody>
                    <a:bodyPr/>
                    <a:lstStyle/>
                    <a:p>
                      <a:pPr algn="r" fontAlgn="b"/>
                      <a:r>
                        <a:rPr lang="en-US" sz="1600" b="0" i="0" u="none" strike="noStrike" dirty="0">
                          <a:solidFill>
                            <a:srgbClr val="000000"/>
                          </a:solidFill>
                          <a:latin typeface="Calibri"/>
                        </a:rPr>
                        <a:t>0.005</a:t>
                      </a:r>
                    </a:p>
                  </a:txBody>
                  <a:tcPr marL="9525" marR="9525" marT="9525" marB="0" anchor="b"/>
                </a:tc>
                <a:tc>
                  <a:txBody>
                    <a:bodyPr/>
                    <a:lstStyle/>
                    <a:p>
                      <a:pPr algn="r" fontAlgn="b"/>
                      <a:r>
                        <a:rPr lang="en-US" sz="1600" b="0" i="0" u="none" strike="noStrike" dirty="0">
                          <a:solidFill>
                            <a:srgbClr val="000000"/>
                          </a:solidFill>
                          <a:latin typeface="Calibri"/>
                        </a:rPr>
                        <a:t>0.031</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r>
              <a:tr h="284871">
                <a:tc>
                  <a:txBody>
                    <a:bodyPr/>
                    <a:lstStyle/>
                    <a:p>
                      <a:pPr algn="r" fontAlgn="b"/>
                      <a:r>
                        <a:rPr lang="en-US" sz="1600" b="0" i="0" u="none" strike="noStrike" dirty="0">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a:solidFill>
                            <a:srgbClr val="000000"/>
                          </a:solidFill>
                          <a:latin typeface="Calibri"/>
                        </a:rPr>
                        <a:t>-0.004</a:t>
                      </a:r>
                    </a:p>
                  </a:txBody>
                  <a:tcPr marL="9525" marR="9525" marT="9525" marB="0" anchor="b"/>
                </a:tc>
                <a:tc>
                  <a:txBody>
                    <a:bodyPr/>
                    <a:lstStyle/>
                    <a:p>
                      <a:pPr algn="r" fontAlgn="b"/>
                      <a:r>
                        <a:rPr lang="en-US" sz="1600" b="0" i="0" u="none" strike="noStrike">
                          <a:solidFill>
                            <a:srgbClr val="000000"/>
                          </a:solidFill>
                          <a:latin typeface="Calibri"/>
                        </a:rPr>
                        <a:t>0.016</a:t>
                      </a:r>
                    </a:p>
                  </a:txBody>
                  <a:tcPr marL="9525" marR="9525" marT="9525" marB="0" anchor="b"/>
                </a:tc>
                <a:tc>
                  <a:txBody>
                    <a:bodyPr/>
                    <a:lstStyle/>
                    <a:p>
                      <a:pPr algn="r" fontAlgn="b"/>
                      <a:r>
                        <a:rPr lang="en-US" sz="1600" b="0" i="0" u="none" strike="noStrike">
                          <a:solidFill>
                            <a:srgbClr val="000000"/>
                          </a:solidFill>
                          <a:latin typeface="Calibri"/>
                        </a:rPr>
                        <a:t>0.018</a:t>
                      </a:r>
                    </a:p>
                  </a:txBody>
                  <a:tcPr marL="9525" marR="9525" marT="9525" marB="0" anchor="b"/>
                </a:tc>
                <a:tc>
                  <a:txBody>
                    <a:bodyPr/>
                    <a:lstStyle/>
                    <a:p>
                      <a:pPr algn="r" fontAlgn="b"/>
                      <a:r>
                        <a:rPr lang="en-US" sz="1600" b="0" i="0" u="none" strike="noStrike">
                          <a:solidFill>
                            <a:srgbClr val="000000"/>
                          </a:solidFill>
                          <a:latin typeface="Calibri"/>
                        </a:rPr>
                        <a:t>-0.004</a:t>
                      </a:r>
                    </a:p>
                  </a:txBody>
                  <a:tcPr marL="9525" marR="9525" marT="9525" marB="0" anchor="b"/>
                </a:tc>
                <a:tc>
                  <a:txBody>
                    <a:bodyPr/>
                    <a:lstStyle/>
                    <a:p>
                      <a:pPr algn="r" fontAlgn="b"/>
                      <a:r>
                        <a:rPr lang="en-US" sz="1600" b="0" i="0" u="none" strike="noStrike" dirty="0">
                          <a:solidFill>
                            <a:srgbClr val="000000"/>
                          </a:solidFill>
                          <a:latin typeface="Calibri"/>
                        </a:rPr>
                        <a:t>0.025</a:t>
                      </a:r>
                    </a:p>
                  </a:txBody>
                  <a:tcPr marL="9525" marR="9525" marT="9525" marB="0" anchor="b"/>
                </a:tc>
                <a:tc>
                  <a:txBody>
                    <a:bodyPr/>
                    <a:lstStyle/>
                    <a:p>
                      <a:pPr algn="r" fontAlgn="b"/>
                      <a:r>
                        <a:rPr lang="en-US" sz="1600" b="0" i="0" u="none" strike="noStrike" dirty="0">
                          <a:solidFill>
                            <a:srgbClr val="000000"/>
                          </a:solidFill>
                          <a:latin typeface="Calibri"/>
                        </a:rPr>
                        <a:t>0.025</a:t>
                      </a:r>
                    </a:p>
                  </a:txBody>
                  <a:tcPr marL="9525" marR="9525" marT="9525" marB="0" anchor="b"/>
                </a:tc>
              </a:tr>
              <a:tr h="284871">
                <a:tc>
                  <a:txBody>
                    <a:bodyPr/>
                    <a:lstStyle/>
                    <a:p>
                      <a:pPr algn="r" fontAlgn="b"/>
                      <a:r>
                        <a:rPr lang="en-US" sz="1600" b="0" i="0" u="none" strike="noStrike" dirty="0">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0.25</a:t>
                      </a:r>
                    </a:p>
                  </a:txBody>
                  <a:tcPr marL="9525" marR="9525" marT="9525" marB="0" anchor="b"/>
                </a:tc>
                <a:tc>
                  <a:txBody>
                    <a:bodyPr/>
                    <a:lstStyle/>
                    <a:p>
                      <a:pPr algn="r" fontAlgn="b"/>
                      <a:r>
                        <a:rPr lang="en-US" sz="1600" b="0" i="0" u="none" strike="noStrike" dirty="0">
                          <a:solidFill>
                            <a:srgbClr val="000000"/>
                          </a:solidFill>
                          <a:latin typeface="Calibri"/>
                        </a:rPr>
                        <a:t>0.05</a:t>
                      </a:r>
                    </a:p>
                  </a:txBody>
                  <a:tcPr marL="9525" marR="9525" marT="9525" marB="0" anchor="b"/>
                </a:tc>
                <a:tc>
                  <a:txBody>
                    <a:bodyPr/>
                    <a:lstStyle/>
                    <a:p>
                      <a:pPr algn="r" fontAlgn="b"/>
                      <a:r>
                        <a:rPr lang="en-US" sz="1600" b="0" i="0" u="none" strike="noStrike">
                          <a:solidFill>
                            <a:srgbClr val="000000"/>
                          </a:solidFill>
                          <a:latin typeface="Calibri"/>
                        </a:rPr>
                        <a:t>0.083</a:t>
                      </a:r>
                    </a:p>
                  </a:txBody>
                  <a:tcPr marL="9525" marR="9525" marT="9525" marB="0" anchor="b"/>
                </a:tc>
                <a:tc>
                  <a:txBody>
                    <a:bodyPr/>
                    <a:lstStyle/>
                    <a:p>
                      <a:pPr algn="r" fontAlgn="b"/>
                      <a:r>
                        <a:rPr lang="en-US" sz="1600" b="0" i="0" u="none" strike="noStrike" dirty="0">
                          <a:solidFill>
                            <a:srgbClr val="000000"/>
                          </a:solidFill>
                          <a:latin typeface="Calibri"/>
                        </a:rPr>
                        <a:t>0.08</a:t>
                      </a:r>
                    </a:p>
                  </a:txBody>
                  <a:tcPr marL="9525" marR="9525" marT="9525" marB="0" anchor="b"/>
                </a:tc>
                <a:tc>
                  <a:txBody>
                    <a:bodyPr/>
                    <a:lstStyle/>
                    <a:p>
                      <a:pPr algn="r" fontAlgn="b"/>
                      <a:r>
                        <a:rPr lang="en-US" sz="1600" b="0" i="0" u="none" strike="noStrike">
                          <a:solidFill>
                            <a:srgbClr val="000000"/>
                          </a:solidFill>
                          <a:latin typeface="Calibri"/>
                        </a:rPr>
                        <a:t>0.064</a:t>
                      </a:r>
                    </a:p>
                  </a:txBody>
                  <a:tcPr marL="9525" marR="9525" marT="9525" marB="0" anchor="b"/>
                </a:tc>
                <a:tc>
                  <a:txBody>
                    <a:bodyPr/>
                    <a:lstStyle/>
                    <a:p>
                      <a:pPr algn="r" fontAlgn="b"/>
                      <a:r>
                        <a:rPr lang="en-US" sz="1600" b="0" i="0" u="none" strike="noStrike" dirty="0">
                          <a:solidFill>
                            <a:srgbClr val="000000"/>
                          </a:solidFill>
                          <a:latin typeface="Calibri"/>
                        </a:rPr>
                        <a:t>0.106</a:t>
                      </a:r>
                    </a:p>
                  </a:txBody>
                  <a:tcPr marL="9525" marR="9525" marT="9525" marB="0" anchor="b"/>
                </a:tc>
                <a:tc>
                  <a:txBody>
                    <a:bodyPr/>
                    <a:lstStyle/>
                    <a:p>
                      <a:pPr algn="r" fontAlgn="b"/>
                      <a:r>
                        <a:rPr lang="en-US" sz="1600" b="0" i="0" u="none" strike="noStrike" dirty="0">
                          <a:solidFill>
                            <a:srgbClr val="000000"/>
                          </a:solidFill>
                          <a:latin typeface="Calibri"/>
                        </a:rPr>
                        <a:t>0.103</a:t>
                      </a:r>
                    </a:p>
                  </a:txBody>
                  <a:tcPr marL="9525" marR="9525" marT="9525" marB="0" anchor="b"/>
                </a:tc>
              </a:tr>
              <a:tr h="284871">
                <a:tc>
                  <a:txBody>
                    <a:bodyPr/>
                    <a:lstStyle/>
                    <a:p>
                      <a:pPr algn="r" fontAlgn="b"/>
                      <a:r>
                        <a:rPr lang="en-US" sz="1600" b="0" i="0" u="none" strike="noStrike" dirty="0">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0.49</a:t>
                      </a:r>
                    </a:p>
                  </a:txBody>
                  <a:tcPr marL="9525" marR="9525" marT="9525" marB="0" anchor="b"/>
                </a:tc>
                <a:tc>
                  <a:txBody>
                    <a:bodyPr/>
                    <a:lstStyle/>
                    <a:p>
                      <a:pPr algn="r" fontAlgn="b"/>
                      <a:r>
                        <a:rPr lang="en-US" sz="1600" b="0" i="0" u="none" strike="noStrike">
                          <a:solidFill>
                            <a:srgbClr val="000000"/>
                          </a:solidFill>
                          <a:latin typeface="Calibri"/>
                        </a:rPr>
                        <a:t>0.023</a:t>
                      </a:r>
                    </a:p>
                  </a:txBody>
                  <a:tcPr marL="9525" marR="9525" marT="9525" marB="0" anchor="b"/>
                </a:tc>
                <a:tc>
                  <a:txBody>
                    <a:bodyPr/>
                    <a:lstStyle/>
                    <a:p>
                      <a:pPr algn="r" fontAlgn="b"/>
                      <a:r>
                        <a:rPr lang="en-US" sz="1600" b="0" i="0" u="none" strike="noStrike">
                          <a:solidFill>
                            <a:srgbClr val="000000"/>
                          </a:solidFill>
                          <a:latin typeface="Calibri"/>
                        </a:rPr>
                        <a:t>0.035</a:t>
                      </a:r>
                    </a:p>
                  </a:txBody>
                  <a:tcPr marL="9525" marR="9525" marT="9525" marB="0" anchor="b"/>
                </a:tc>
                <a:tc>
                  <a:txBody>
                    <a:bodyPr/>
                    <a:lstStyle/>
                    <a:p>
                      <a:pPr algn="r" fontAlgn="b"/>
                      <a:r>
                        <a:rPr lang="en-US" sz="1600" b="0" i="0" u="none" strike="noStrike">
                          <a:solidFill>
                            <a:srgbClr val="000000"/>
                          </a:solidFill>
                          <a:latin typeface="Calibri"/>
                        </a:rPr>
                        <a:t>0.036</a:t>
                      </a:r>
                    </a:p>
                  </a:txBody>
                  <a:tcPr marL="9525" marR="9525" marT="9525" marB="0" anchor="b"/>
                </a:tc>
                <a:tc>
                  <a:txBody>
                    <a:bodyPr/>
                    <a:lstStyle/>
                    <a:p>
                      <a:pPr algn="r" fontAlgn="b"/>
                      <a:r>
                        <a:rPr lang="en-US" sz="1600" b="0" i="0" u="none" strike="noStrike">
                          <a:solidFill>
                            <a:srgbClr val="000000"/>
                          </a:solidFill>
                          <a:latin typeface="Calibri"/>
                        </a:rPr>
                        <a:t>0.033</a:t>
                      </a:r>
                    </a:p>
                  </a:txBody>
                  <a:tcPr marL="9525" marR="9525" marT="9525" marB="0" anchor="b"/>
                </a:tc>
                <a:tc>
                  <a:txBody>
                    <a:bodyPr/>
                    <a:lstStyle/>
                    <a:p>
                      <a:pPr algn="r" fontAlgn="b"/>
                      <a:r>
                        <a:rPr lang="en-US" sz="1600" b="0" i="0" u="none" strike="noStrike" dirty="0">
                          <a:solidFill>
                            <a:srgbClr val="000000"/>
                          </a:solidFill>
                          <a:latin typeface="Calibri"/>
                        </a:rPr>
                        <a:t>0.052</a:t>
                      </a:r>
                    </a:p>
                  </a:txBody>
                  <a:tcPr marL="9525" marR="9525" marT="9525" marB="0" anchor="b"/>
                </a:tc>
                <a:tc>
                  <a:txBody>
                    <a:bodyPr/>
                    <a:lstStyle/>
                    <a:p>
                      <a:pPr algn="r" fontAlgn="b"/>
                      <a:r>
                        <a:rPr lang="en-US" sz="1600" b="0" i="0" u="none" strike="noStrike" dirty="0">
                          <a:solidFill>
                            <a:srgbClr val="000000"/>
                          </a:solidFill>
                          <a:latin typeface="Calibri"/>
                        </a:rPr>
                        <a:t>0.052</a:t>
                      </a:r>
                    </a:p>
                  </a:txBody>
                  <a:tcPr marL="9525" marR="9525" marT="9525" marB="0" anchor="b"/>
                </a:tc>
              </a:tr>
              <a:tr h="284871">
                <a:tc>
                  <a:txBody>
                    <a:bodyPr/>
                    <a:lstStyle/>
                    <a:p>
                      <a:pPr algn="r" fontAlgn="b"/>
                      <a:r>
                        <a:rPr lang="en-US" sz="1600" b="0" i="0" u="none" strike="noStrike" dirty="0">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a:solidFill>
                            <a:srgbClr val="000000"/>
                          </a:solidFill>
                          <a:latin typeface="Calibri"/>
                        </a:rPr>
                        <a:t>0.008</a:t>
                      </a:r>
                    </a:p>
                  </a:txBody>
                  <a:tcPr marL="9525" marR="9525" marT="9525" marB="0" anchor="b"/>
                </a:tc>
                <a:tc>
                  <a:txBody>
                    <a:bodyPr/>
                    <a:lstStyle/>
                    <a:p>
                      <a:pPr algn="r" fontAlgn="b"/>
                      <a:r>
                        <a:rPr lang="en-US" sz="1600" b="0" i="0" u="none" strike="noStrike">
                          <a:solidFill>
                            <a:srgbClr val="000000"/>
                          </a:solidFill>
                          <a:latin typeface="Calibri"/>
                        </a:rPr>
                        <a:t>0.02</a:t>
                      </a:r>
                    </a:p>
                  </a:txBody>
                  <a:tcPr marL="9525" marR="9525" marT="9525" marB="0" anchor="b"/>
                </a:tc>
                <a:tc>
                  <a:txBody>
                    <a:bodyPr/>
                    <a:lstStyle/>
                    <a:p>
                      <a:pPr algn="r" fontAlgn="b"/>
                      <a:r>
                        <a:rPr lang="en-US" sz="1600" b="0" i="0" u="none" strike="noStrike">
                          <a:solidFill>
                            <a:srgbClr val="000000"/>
                          </a:solidFill>
                          <a:latin typeface="Calibri"/>
                        </a:rPr>
                        <a:t>0.021</a:t>
                      </a:r>
                    </a:p>
                  </a:txBody>
                  <a:tcPr marL="9525" marR="9525" marT="9525" marB="0" anchor="b"/>
                </a:tc>
                <a:tc>
                  <a:txBody>
                    <a:bodyPr/>
                    <a:lstStyle/>
                    <a:p>
                      <a:pPr algn="r" fontAlgn="b"/>
                      <a:r>
                        <a:rPr lang="en-US" sz="1600" b="0" i="0" u="none" strike="noStrike">
                          <a:solidFill>
                            <a:srgbClr val="000000"/>
                          </a:solidFill>
                          <a:latin typeface="Calibri"/>
                        </a:rPr>
                        <a:t>0.014</a:t>
                      </a:r>
                    </a:p>
                  </a:txBody>
                  <a:tcPr marL="9525" marR="9525" marT="9525" marB="0" anchor="b"/>
                </a:tc>
                <a:tc>
                  <a:txBody>
                    <a:bodyPr/>
                    <a:lstStyle/>
                    <a:p>
                      <a:pPr algn="r" fontAlgn="b"/>
                      <a:r>
                        <a:rPr lang="en-US" sz="1600" b="0" i="0" u="none" strike="noStrike">
                          <a:solidFill>
                            <a:srgbClr val="000000"/>
                          </a:solidFill>
                          <a:latin typeface="Calibri"/>
                        </a:rPr>
                        <a:t>0.03</a:t>
                      </a:r>
                    </a:p>
                  </a:txBody>
                  <a:tcPr marL="9525" marR="9525" marT="9525" marB="0" anchor="b"/>
                </a:tc>
                <a:tc>
                  <a:txBody>
                    <a:bodyPr/>
                    <a:lstStyle/>
                    <a:p>
                      <a:pPr algn="r" fontAlgn="b"/>
                      <a:r>
                        <a:rPr lang="en-US" sz="1600" b="0" i="0" u="none" strike="noStrike" dirty="0">
                          <a:solidFill>
                            <a:srgbClr val="000000"/>
                          </a:solidFill>
                          <a:latin typeface="Calibri"/>
                        </a:rPr>
                        <a:t>0.031</a:t>
                      </a:r>
                    </a:p>
                  </a:txBody>
                  <a:tcPr marL="9525" marR="9525" marT="9525" marB="0" anchor="b"/>
                </a:tc>
              </a:tr>
              <a:tr h="284871">
                <a:tc>
                  <a:txBody>
                    <a:bodyPr/>
                    <a:lstStyle/>
                    <a:p>
                      <a:pPr algn="r" fontAlgn="b"/>
                      <a:r>
                        <a:rPr lang="en-US" sz="1600" b="0" i="0" u="none" strike="noStrike" dirty="0">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dirty="0">
                          <a:solidFill>
                            <a:srgbClr val="000000"/>
                          </a:solidFill>
                          <a:latin typeface="Calibri"/>
                        </a:rPr>
                        <a:t>0.006</a:t>
                      </a:r>
                    </a:p>
                  </a:txBody>
                  <a:tcPr marL="9525" marR="9525" marT="9525" marB="0" anchor="b"/>
                </a:tc>
                <a:tc>
                  <a:txBody>
                    <a:bodyPr/>
                    <a:lstStyle/>
                    <a:p>
                      <a:pPr algn="r" fontAlgn="b"/>
                      <a:r>
                        <a:rPr lang="en-US" sz="1600" b="0" i="0" u="none" strike="noStrike" dirty="0">
                          <a:solidFill>
                            <a:srgbClr val="000000"/>
                          </a:solidFill>
                          <a:latin typeface="Calibri"/>
                        </a:rPr>
                        <a:t>0.017</a:t>
                      </a:r>
                    </a:p>
                  </a:txBody>
                  <a:tcPr marL="9525" marR="9525" marT="9525" marB="0" anchor="b"/>
                </a:tc>
                <a:tc>
                  <a:txBody>
                    <a:bodyPr/>
                    <a:lstStyle/>
                    <a:p>
                      <a:pPr algn="r" fontAlgn="b"/>
                      <a:r>
                        <a:rPr lang="en-US" sz="1600" b="0" i="0" u="none" strike="noStrike">
                          <a:solidFill>
                            <a:srgbClr val="000000"/>
                          </a:solidFill>
                          <a:latin typeface="Calibri"/>
                        </a:rPr>
                        <a:t>0.018</a:t>
                      </a:r>
                    </a:p>
                  </a:txBody>
                  <a:tcPr marL="9525" marR="9525" marT="9525" marB="0" anchor="b"/>
                </a:tc>
                <a:tc>
                  <a:txBody>
                    <a:bodyPr/>
                    <a:lstStyle/>
                    <a:p>
                      <a:pPr algn="r" fontAlgn="b"/>
                      <a:r>
                        <a:rPr lang="en-US" sz="1600" b="0" i="0" u="none" strike="noStrike">
                          <a:solidFill>
                            <a:srgbClr val="000000"/>
                          </a:solidFill>
                          <a:latin typeface="Calibri"/>
                        </a:rPr>
                        <a:t>0.008</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c>
                  <a:txBody>
                    <a:bodyPr/>
                    <a:lstStyle/>
                    <a:p>
                      <a:pPr algn="r" fontAlgn="b"/>
                      <a:r>
                        <a:rPr lang="en-US" sz="1600" b="0" i="0" u="none" strike="noStrike" dirty="0">
                          <a:solidFill>
                            <a:srgbClr val="000000"/>
                          </a:solidFill>
                          <a:latin typeface="Calibri"/>
                        </a:rPr>
                        <a:t>0.026</a:t>
                      </a:r>
                    </a:p>
                  </a:txBody>
                  <a:tcPr marL="9525" marR="9525" marT="9525" marB="0" anchor="b"/>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a:t>
            </a:r>
            <a:endParaRPr lang="en-US" dirty="0"/>
          </a:p>
        </p:txBody>
      </p:sp>
      <p:sp>
        <p:nvSpPr>
          <p:cNvPr id="3" name="Content Placeholder 2"/>
          <p:cNvSpPr>
            <a:spLocks noGrp="1"/>
          </p:cNvSpPr>
          <p:nvPr>
            <p:ph idx="1"/>
          </p:nvPr>
        </p:nvSpPr>
        <p:spPr/>
        <p:txBody>
          <a:bodyPr/>
          <a:lstStyle/>
          <a:p>
            <a:r>
              <a:rPr lang="en-US" dirty="0" smtClean="0"/>
              <a:t>When g and e are correlated (log(1.2))</a:t>
            </a:r>
          </a:p>
          <a:p>
            <a:pPr>
              <a:buNone/>
            </a:pPr>
            <a:endParaRPr lang="en-US" dirty="0"/>
          </a:p>
        </p:txBody>
      </p:sp>
      <p:graphicFrame>
        <p:nvGraphicFramePr>
          <p:cNvPr id="5" name="Table 4"/>
          <p:cNvGraphicFramePr>
            <a:graphicFrameLocks noGrp="1"/>
          </p:cNvGraphicFramePr>
          <p:nvPr/>
        </p:nvGraphicFramePr>
        <p:xfrm>
          <a:off x="762000" y="2286000"/>
          <a:ext cx="7239000" cy="3703323"/>
        </p:xfrm>
        <a:graphic>
          <a:graphicData uri="http://schemas.openxmlformats.org/drawingml/2006/table">
            <a:tbl>
              <a:tblPr firstRow="1" bandRow="1">
                <a:tableStyleId>{5C22544A-7EE6-4342-B048-85BDC9FD1C3A}</a:tableStyleId>
              </a:tblPr>
              <a:tblGrid>
                <a:gridCol w="904875"/>
                <a:gridCol w="904875"/>
                <a:gridCol w="904875"/>
                <a:gridCol w="904875"/>
                <a:gridCol w="904875"/>
                <a:gridCol w="904875"/>
                <a:gridCol w="904875"/>
                <a:gridCol w="904875"/>
              </a:tblGrid>
              <a:tr h="284871">
                <a:tc>
                  <a:txBody>
                    <a:bodyPr/>
                    <a:lstStyle/>
                    <a:p>
                      <a:pPr algn="l" fontAlgn="b"/>
                      <a:r>
                        <a:rPr lang="en-US" sz="1600" b="0" i="0" u="none" strike="noStrike" dirty="0" err="1">
                          <a:solidFill>
                            <a:srgbClr val="000000"/>
                          </a:solidFill>
                          <a:latin typeface="Calibri"/>
                        </a:rPr>
                        <a:t>ge.effect</a:t>
                      </a:r>
                      <a:endParaRPr lang="en-US" sz="1600" b="0" i="0" u="none" strike="noStrike" dirty="0">
                        <a:solidFill>
                          <a:srgbClr val="000000"/>
                        </a:solidFill>
                        <a:latin typeface="Calibri"/>
                      </a:endParaRPr>
                    </a:p>
                  </a:txBody>
                  <a:tcPr marL="9525" marR="9525" marT="9525" marB="0" anchor="b"/>
                </a:tc>
                <a:tc>
                  <a:txBody>
                    <a:bodyPr/>
                    <a:lstStyle/>
                    <a:p>
                      <a:pPr algn="l" fontAlgn="b"/>
                      <a:r>
                        <a:rPr lang="en-US" sz="1600" b="0" i="0" u="none" strike="noStrike">
                          <a:solidFill>
                            <a:srgbClr val="000000"/>
                          </a:solidFill>
                          <a:latin typeface="Calibri"/>
                        </a:rPr>
                        <a:t>r2</a:t>
                      </a:r>
                    </a:p>
                  </a:txBody>
                  <a:tcPr marL="9525" marR="9525" marT="9525" marB="0" anchor="b"/>
                </a:tc>
                <a:tc>
                  <a:txBody>
                    <a:bodyPr/>
                    <a:lstStyle/>
                    <a:p>
                      <a:pPr algn="l" fontAlgn="b"/>
                      <a:r>
                        <a:rPr lang="en-US" sz="1600" b="0" i="0" u="none" strike="noStrike">
                          <a:solidFill>
                            <a:srgbClr val="000000"/>
                          </a:solidFill>
                          <a:latin typeface="Calibri"/>
                        </a:rPr>
                        <a:t>bias_EB</a:t>
                      </a:r>
                    </a:p>
                  </a:txBody>
                  <a:tcPr marL="9525" marR="9525" marT="9525" marB="0" anchor="b"/>
                </a:tc>
                <a:tc>
                  <a:txBody>
                    <a:bodyPr/>
                    <a:lstStyle/>
                    <a:p>
                      <a:pPr algn="l" fontAlgn="b"/>
                      <a:r>
                        <a:rPr lang="en-US" sz="1600" b="0" i="0" u="none" strike="noStrike">
                          <a:solidFill>
                            <a:srgbClr val="000000"/>
                          </a:solidFill>
                          <a:latin typeface="Calibri"/>
                        </a:rPr>
                        <a:t>SE_EB</a:t>
                      </a:r>
                    </a:p>
                  </a:txBody>
                  <a:tcPr marL="9525" marR="9525" marT="9525" marB="0" anchor="b"/>
                </a:tc>
                <a:tc>
                  <a:txBody>
                    <a:bodyPr/>
                    <a:lstStyle/>
                    <a:p>
                      <a:pPr algn="l" fontAlgn="b"/>
                      <a:r>
                        <a:rPr lang="en-US" sz="1600" b="0" i="0" u="none" strike="noStrike">
                          <a:solidFill>
                            <a:srgbClr val="000000"/>
                          </a:solidFill>
                          <a:latin typeface="Calibri"/>
                        </a:rPr>
                        <a:t>SD_EB</a:t>
                      </a:r>
                    </a:p>
                  </a:txBody>
                  <a:tcPr marL="9525" marR="9525" marT="9525" marB="0" anchor="b"/>
                </a:tc>
                <a:tc>
                  <a:txBody>
                    <a:bodyPr/>
                    <a:lstStyle/>
                    <a:p>
                      <a:pPr algn="l" fontAlgn="b"/>
                      <a:r>
                        <a:rPr lang="en-US" sz="1600" b="0" i="0" u="none" strike="noStrike">
                          <a:solidFill>
                            <a:srgbClr val="000000"/>
                          </a:solidFill>
                          <a:latin typeface="Calibri"/>
                        </a:rPr>
                        <a:t>bias_CC</a:t>
                      </a:r>
                    </a:p>
                  </a:txBody>
                  <a:tcPr marL="9525" marR="9525" marT="9525" marB="0" anchor="b"/>
                </a:tc>
                <a:tc>
                  <a:txBody>
                    <a:bodyPr/>
                    <a:lstStyle/>
                    <a:p>
                      <a:pPr algn="l" fontAlgn="b"/>
                      <a:r>
                        <a:rPr lang="en-US" sz="1600" b="0" i="0" u="none" strike="noStrike">
                          <a:solidFill>
                            <a:srgbClr val="000000"/>
                          </a:solidFill>
                          <a:latin typeface="Calibri"/>
                        </a:rPr>
                        <a:t>SE_CC</a:t>
                      </a:r>
                    </a:p>
                  </a:txBody>
                  <a:tcPr marL="9525" marR="9525" marT="9525" marB="0" anchor="b"/>
                </a:tc>
                <a:tc>
                  <a:txBody>
                    <a:bodyPr/>
                    <a:lstStyle/>
                    <a:p>
                      <a:pPr algn="l" fontAlgn="b"/>
                      <a:r>
                        <a:rPr lang="en-US" sz="1600" b="0" i="0" u="none" strike="noStrike">
                          <a:solidFill>
                            <a:srgbClr val="000000"/>
                          </a:solidFill>
                          <a:latin typeface="Calibri"/>
                        </a:rPr>
                        <a:t>SD_CC</a:t>
                      </a:r>
                    </a:p>
                  </a:txBody>
                  <a:tcPr marL="9525" marR="9525" marT="9525" marB="0" anchor="b"/>
                </a:tc>
              </a:tr>
              <a:tr h="284871">
                <a:tc>
                  <a:txBody>
                    <a:bodyPr/>
                    <a:lstStyle/>
                    <a:p>
                      <a:pPr algn="r" fontAlgn="b"/>
                      <a:r>
                        <a:rPr lang="en-US" sz="1600" b="0" i="0" u="none" strike="noStrike">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0.25</a:t>
                      </a:r>
                    </a:p>
                  </a:txBody>
                  <a:tcPr marL="9525" marR="9525" marT="9525" marB="0" anchor="b"/>
                </a:tc>
                <a:tc>
                  <a:txBody>
                    <a:bodyPr/>
                    <a:lstStyle/>
                    <a:p>
                      <a:pPr algn="r" fontAlgn="b"/>
                      <a:r>
                        <a:rPr lang="en-US" sz="1600" b="0" i="0" u="none" strike="noStrike">
                          <a:solidFill>
                            <a:srgbClr val="000000"/>
                          </a:solidFill>
                          <a:latin typeface="Calibri"/>
                        </a:rPr>
                        <a:t>0.084</a:t>
                      </a:r>
                    </a:p>
                  </a:txBody>
                  <a:tcPr marL="9525" marR="9525" marT="9525" marB="0" anchor="b"/>
                </a:tc>
                <a:tc>
                  <a:txBody>
                    <a:bodyPr/>
                    <a:lstStyle/>
                    <a:p>
                      <a:pPr algn="r" fontAlgn="b"/>
                      <a:r>
                        <a:rPr lang="en-US" sz="1600" b="0" i="0" u="none" strike="noStrike">
                          <a:solidFill>
                            <a:srgbClr val="000000"/>
                          </a:solidFill>
                          <a:latin typeface="Calibri"/>
                        </a:rPr>
                        <a:t>0.084</a:t>
                      </a:r>
                    </a:p>
                  </a:txBody>
                  <a:tcPr marL="9525" marR="9525" marT="9525" marB="0" anchor="b"/>
                </a:tc>
                <a:tc>
                  <a:txBody>
                    <a:bodyPr/>
                    <a:lstStyle/>
                    <a:p>
                      <a:pPr algn="r" fontAlgn="b"/>
                      <a:r>
                        <a:rPr lang="en-US" sz="1600" b="0" i="0" u="none" strike="noStrike">
                          <a:solidFill>
                            <a:srgbClr val="000000"/>
                          </a:solidFill>
                          <a:latin typeface="Calibri"/>
                        </a:rPr>
                        <a:t>0.085</a:t>
                      </a:r>
                    </a:p>
                  </a:txBody>
                  <a:tcPr marL="9525" marR="9525" marT="9525" marB="0" anchor="b"/>
                </a:tc>
                <a:tc>
                  <a:txBody>
                    <a:bodyPr/>
                    <a:lstStyle/>
                    <a:p>
                      <a:pPr algn="r" fontAlgn="b"/>
                      <a:r>
                        <a:rPr lang="en-US" sz="1600" b="0" i="0" u="none" strike="noStrike">
                          <a:solidFill>
                            <a:srgbClr val="000000"/>
                          </a:solidFill>
                          <a:latin typeface="Calibri"/>
                        </a:rPr>
                        <a:t>0.006</a:t>
                      </a:r>
                    </a:p>
                  </a:txBody>
                  <a:tcPr marL="9525" marR="9525" marT="9525" marB="0" anchor="b"/>
                </a:tc>
                <a:tc>
                  <a:txBody>
                    <a:bodyPr/>
                    <a:lstStyle/>
                    <a:p>
                      <a:pPr algn="r" fontAlgn="b"/>
                      <a:r>
                        <a:rPr lang="en-US" sz="1600" b="0" i="0" u="none" strike="noStrike">
                          <a:solidFill>
                            <a:srgbClr val="000000"/>
                          </a:solidFill>
                          <a:latin typeface="Calibri"/>
                        </a:rPr>
                        <a:t>0.102</a:t>
                      </a:r>
                    </a:p>
                  </a:txBody>
                  <a:tcPr marL="9525" marR="9525" marT="9525" marB="0" anchor="b"/>
                </a:tc>
                <a:tc>
                  <a:txBody>
                    <a:bodyPr/>
                    <a:lstStyle/>
                    <a:p>
                      <a:pPr algn="r" fontAlgn="b"/>
                      <a:r>
                        <a:rPr lang="en-US" sz="1600" b="0" i="0" u="none" strike="noStrike">
                          <a:solidFill>
                            <a:srgbClr val="000000"/>
                          </a:solidFill>
                          <a:latin typeface="Calibri"/>
                        </a:rPr>
                        <a:t>0.102</a:t>
                      </a:r>
                    </a:p>
                  </a:txBody>
                  <a:tcPr marL="9525" marR="9525" marT="9525" marB="0" anchor="b"/>
                </a:tc>
              </a:tr>
              <a:tr h="284871">
                <a:tc>
                  <a:txBody>
                    <a:bodyPr/>
                    <a:lstStyle/>
                    <a:p>
                      <a:pPr algn="r" fontAlgn="b"/>
                      <a:r>
                        <a:rPr lang="en-US" sz="1600" b="0" i="0" u="none" strike="noStrike">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0.491</a:t>
                      </a:r>
                    </a:p>
                  </a:txBody>
                  <a:tcPr marL="9525" marR="9525" marT="9525" marB="0" anchor="b"/>
                </a:tc>
                <a:tc>
                  <a:txBody>
                    <a:bodyPr/>
                    <a:lstStyle/>
                    <a:p>
                      <a:pPr algn="r" fontAlgn="b"/>
                      <a:r>
                        <a:rPr lang="en-US" sz="1600" b="0" i="0" u="none" strike="noStrike">
                          <a:solidFill>
                            <a:srgbClr val="000000"/>
                          </a:solidFill>
                          <a:latin typeface="Calibri"/>
                        </a:rPr>
                        <a:t>0.089</a:t>
                      </a:r>
                    </a:p>
                  </a:txBody>
                  <a:tcPr marL="9525" marR="9525" marT="9525" marB="0" anchor="b"/>
                </a:tc>
                <a:tc>
                  <a:txBody>
                    <a:bodyPr/>
                    <a:lstStyle/>
                    <a:p>
                      <a:pPr algn="r" fontAlgn="b"/>
                      <a:r>
                        <a:rPr lang="en-US" sz="1600" b="0" i="0" u="none" strike="noStrike">
                          <a:solidFill>
                            <a:srgbClr val="000000"/>
                          </a:solidFill>
                          <a:latin typeface="Calibri"/>
                        </a:rPr>
                        <a:t>0.043</a:t>
                      </a:r>
                    </a:p>
                  </a:txBody>
                  <a:tcPr marL="9525" marR="9525" marT="9525" marB="0" anchor="b"/>
                </a:tc>
                <a:tc>
                  <a:txBody>
                    <a:bodyPr/>
                    <a:lstStyle/>
                    <a:p>
                      <a:pPr algn="r" fontAlgn="b"/>
                      <a:r>
                        <a:rPr lang="en-US" sz="1600" b="0" i="0" u="none" strike="noStrike">
                          <a:solidFill>
                            <a:srgbClr val="000000"/>
                          </a:solidFill>
                          <a:latin typeface="Calibri"/>
                        </a:rPr>
                        <a:t>0.042</a:t>
                      </a:r>
                    </a:p>
                  </a:txBody>
                  <a:tcPr marL="9525" marR="9525" marT="9525" marB="0" anchor="b"/>
                </a:tc>
                <a:tc>
                  <a:txBody>
                    <a:bodyPr/>
                    <a:lstStyle/>
                    <a:p>
                      <a:pPr algn="r" fontAlgn="b"/>
                      <a:r>
                        <a:rPr lang="en-US" sz="1600" b="0" i="0" u="none" strike="noStrike">
                          <a:solidFill>
                            <a:srgbClr val="000000"/>
                          </a:solidFill>
                          <a:latin typeface="Calibri"/>
                        </a:rPr>
                        <a:t>0.009</a:t>
                      </a:r>
                    </a:p>
                  </a:txBody>
                  <a:tcPr marL="9525" marR="9525" marT="9525" marB="0" anchor="b"/>
                </a:tc>
                <a:tc>
                  <a:txBody>
                    <a:bodyPr/>
                    <a:lstStyle/>
                    <a:p>
                      <a:pPr algn="r" fontAlgn="b"/>
                      <a:r>
                        <a:rPr lang="en-US" sz="1600" b="0" i="0" u="none" strike="noStrike">
                          <a:solidFill>
                            <a:srgbClr val="000000"/>
                          </a:solidFill>
                          <a:latin typeface="Calibri"/>
                        </a:rPr>
                        <a:t>0.053</a:t>
                      </a:r>
                    </a:p>
                  </a:txBody>
                  <a:tcPr marL="9525" marR="9525" marT="9525" marB="0" anchor="b"/>
                </a:tc>
                <a:tc>
                  <a:txBody>
                    <a:bodyPr/>
                    <a:lstStyle/>
                    <a:p>
                      <a:pPr algn="r" fontAlgn="b"/>
                      <a:r>
                        <a:rPr lang="en-US" sz="1600" b="0" i="0" u="none" strike="noStrike">
                          <a:solidFill>
                            <a:srgbClr val="000000"/>
                          </a:solidFill>
                          <a:latin typeface="Calibri"/>
                        </a:rPr>
                        <a:t>0.052</a:t>
                      </a:r>
                    </a:p>
                  </a:txBody>
                  <a:tcPr marL="9525" marR="9525" marT="9525" marB="0" anchor="b"/>
                </a:tc>
              </a:tr>
              <a:tr h="284871">
                <a:tc>
                  <a:txBody>
                    <a:bodyPr/>
                    <a:lstStyle/>
                    <a:p>
                      <a:pPr algn="r" fontAlgn="b"/>
                      <a:r>
                        <a:rPr lang="en-US" sz="1600" b="0" i="0" u="none" strike="noStrike">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a:solidFill>
                            <a:srgbClr val="000000"/>
                          </a:solidFill>
                          <a:latin typeface="Calibri"/>
                        </a:rPr>
                        <a:t>0.076</a:t>
                      </a:r>
                    </a:p>
                  </a:txBody>
                  <a:tcPr marL="9525" marR="9525" marT="9525" marB="0" anchor="b"/>
                </a:tc>
                <a:tc>
                  <a:txBody>
                    <a:bodyPr/>
                    <a:lstStyle/>
                    <a:p>
                      <a:pPr algn="r" fontAlgn="b"/>
                      <a:r>
                        <a:rPr lang="en-US" sz="1600" b="0" i="0" u="none" strike="noStrike">
                          <a:solidFill>
                            <a:srgbClr val="000000"/>
                          </a:solidFill>
                          <a:latin typeface="Calibri"/>
                        </a:rPr>
                        <a:t>0.027</a:t>
                      </a:r>
                    </a:p>
                  </a:txBody>
                  <a:tcPr marL="9525" marR="9525" marT="9525" marB="0" anchor="b"/>
                </a:tc>
                <a:tc>
                  <a:txBody>
                    <a:bodyPr/>
                    <a:lstStyle/>
                    <a:p>
                      <a:pPr algn="r" fontAlgn="b"/>
                      <a:r>
                        <a:rPr lang="en-US" sz="1600" b="0" i="0" u="none" strike="noStrike">
                          <a:solidFill>
                            <a:srgbClr val="000000"/>
                          </a:solidFill>
                          <a:latin typeface="Calibri"/>
                        </a:rPr>
                        <a:t>0.028</a:t>
                      </a:r>
                    </a:p>
                  </a:txBody>
                  <a:tcPr marL="9525" marR="9525" marT="9525" marB="0" anchor="b"/>
                </a:tc>
                <a:tc>
                  <a:txBody>
                    <a:bodyPr/>
                    <a:lstStyle/>
                    <a:p>
                      <a:pPr algn="r" fontAlgn="b"/>
                      <a:r>
                        <a:rPr lang="en-US" sz="1600" b="0" i="0" u="none" strike="noStrike">
                          <a:solidFill>
                            <a:srgbClr val="000000"/>
                          </a:solidFill>
                          <a:latin typeface="Calibri"/>
                        </a:rPr>
                        <a:t>0.006</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r>
              <a:tr h="284871">
                <a:tc>
                  <a:txBody>
                    <a:bodyPr/>
                    <a:lstStyle/>
                    <a:p>
                      <a:pPr algn="r" fontAlgn="b"/>
                      <a:r>
                        <a:rPr lang="en-US" sz="1600" b="0" i="0" u="none" strike="noStrike">
                          <a:solidFill>
                            <a:srgbClr val="000000"/>
                          </a:solidFill>
                          <a:latin typeface="Calibri"/>
                        </a:rPr>
                        <a:t>0.182</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a:solidFill>
                            <a:srgbClr val="000000"/>
                          </a:solidFill>
                          <a:latin typeface="Calibri"/>
                        </a:rPr>
                        <a:t>0.067</a:t>
                      </a:r>
                    </a:p>
                  </a:txBody>
                  <a:tcPr marL="9525" marR="9525" marT="9525" marB="0" anchor="b"/>
                </a:tc>
                <a:tc>
                  <a:txBody>
                    <a:bodyPr/>
                    <a:lstStyle/>
                    <a:p>
                      <a:pPr algn="r" fontAlgn="b"/>
                      <a:r>
                        <a:rPr lang="en-US" sz="1600" b="0" i="0" u="none" strike="noStrike">
                          <a:solidFill>
                            <a:srgbClr val="000000"/>
                          </a:solidFill>
                          <a:latin typeface="Calibri"/>
                        </a:rPr>
                        <a:t>0.024</a:t>
                      </a:r>
                    </a:p>
                  </a:txBody>
                  <a:tcPr marL="9525" marR="9525" marT="9525" marB="0" anchor="b"/>
                </a:tc>
                <a:tc>
                  <a:txBody>
                    <a:bodyPr/>
                    <a:lstStyle/>
                    <a:p>
                      <a:pPr algn="r" fontAlgn="b"/>
                      <a:r>
                        <a:rPr lang="en-US" sz="1600" b="0" i="0" u="none" strike="noStrike">
                          <a:solidFill>
                            <a:srgbClr val="000000"/>
                          </a:solidFill>
                          <a:latin typeface="Calibri"/>
                        </a:rPr>
                        <a:t>0.024</a:t>
                      </a:r>
                    </a:p>
                  </a:txBody>
                  <a:tcPr marL="9525" marR="9525" marT="9525" marB="0" anchor="b"/>
                </a:tc>
                <a:tc>
                  <a:txBody>
                    <a:bodyPr/>
                    <a:lstStyle/>
                    <a:p>
                      <a:pPr algn="r" fontAlgn="b"/>
                      <a:r>
                        <a:rPr lang="en-US" sz="1600" b="0" i="0" u="none" strike="noStrike">
                          <a:solidFill>
                            <a:srgbClr val="000000"/>
                          </a:solidFill>
                          <a:latin typeface="Calibri"/>
                        </a:rPr>
                        <a:t>0.006</a:t>
                      </a:r>
                    </a:p>
                  </a:txBody>
                  <a:tcPr marL="9525" marR="9525" marT="9525" marB="0" anchor="b"/>
                </a:tc>
                <a:tc>
                  <a:txBody>
                    <a:bodyPr/>
                    <a:lstStyle/>
                    <a:p>
                      <a:pPr algn="r" fontAlgn="b"/>
                      <a:r>
                        <a:rPr lang="en-US" sz="1600" b="0" i="0" u="none" strike="noStrike">
                          <a:solidFill>
                            <a:srgbClr val="000000"/>
                          </a:solidFill>
                          <a:latin typeface="Calibri"/>
                        </a:rPr>
                        <a:t>0.027</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r>
              <a:tr h="284871">
                <a:tc>
                  <a:txBody>
                    <a:bodyPr/>
                    <a:lstStyle/>
                    <a:p>
                      <a:pPr algn="r" fontAlgn="b"/>
                      <a:r>
                        <a:rPr lang="en-US" sz="1600" b="0" i="0" u="none" strike="noStrike">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0.25</a:t>
                      </a:r>
                    </a:p>
                  </a:txBody>
                  <a:tcPr marL="9525" marR="9525" marT="9525" marB="0" anchor="b"/>
                </a:tc>
                <a:tc>
                  <a:txBody>
                    <a:bodyPr/>
                    <a:lstStyle/>
                    <a:p>
                      <a:pPr algn="r" fontAlgn="b"/>
                      <a:r>
                        <a:rPr lang="en-US" sz="1600" b="0" i="0" u="none" strike="noStrike">
                          <a:solidFill>
                            <a:srgbClr val="000000"/>
                          </a:solidFill>
                          <a:latin typeface="Calibri"/>
                        </a:rPr>
                        <a:t>0.083</a:t>
                      </a:r>
                    </a:p>
                  </a:txBody>
                  <a:tcPr marL="9525" marR="9525" marT="9525" marB="0" anchor="b"/>
                </a:tc>
                <a:tc>
                  <a:txBody>
                    <a:bodyPr/>
                    <a:lstStyle/>
                    <a:p>
                      <a:pPr algn="r" fontAlgn="b"/>
                      <a:r>
                        <a:rPr lang="en-US" sz="1600" b="0" i="0" u="none" strike="noStrike">
                          <a:solidFill>
                            <a:srgbClr val="000000"/>
                          </a:solidFill>
                          <a:latin typeface="Calibri"/>
                        </a:rPr>
                        <a:t>0.083</a:t>
                      </a:r>
                    </a:p>
                  </a:txBody>
                  <a:tcPr marL="9525" marR="9525" marT="9525" marB="0" anchor="b"/>
                </a:tc>
                <a:tc>
                  <a:txBody>
                    <a:bodyPr/>
                    <a:lstStyle/>
                    <a:p>
                      <a:pPr algn="r" fontAlgn="b"/>
                      <a:r>
                        <a:rPr lang="en-US" sz="1600" b="0" i="0" u="none" strike="noStrike">
                          <a:solidFill>
                            <a:srgbClr val="000000"/>
                          </a:solidFill>
                          <a:latin typeface="Calibri"/>
                        </a:rPr>
                        <a:t>0.084</a:t>
                      </a:r>
                    </a:p>
                  </a:txBody>
                  <a:tcPr marL="9525" marR="9525" marT="9525" marB="0" anchor="b"/>
                </a:tc>
                <a:tc>
                  <a:txBody>
                    <a:bodyPr/>
                    <a:lstStyle/>
                    <a:p>
                      <a:pPr algn="r" fontAlgn="b"/>
                      <a:r>
                        <a:rPr lang="en-US" sz="1600" b="0" i="0" u="none" strike="noStrike">
                          <a:solidFill>
                            <a:srgbClr val="000000"/>
                          </a:solidFill>
                          <a:latin typeface="Calibri"/>
                        </a:rPr>
                        <a:t>0.009</a:t>
                      </a:r>
                    </a:p>
                  </a:txBody>
                  <a:tcPr marL="9525" marR="9525" marT="9525" marB="0" anchor="b"/>
                </a:tc>
                <a:tc>
                  <a:txBody>
                    <a:bodyPr/>
                    <a:lstStyle/>
                    <a:p>
                      <a:pPr algn="r" fontAlgn="b"/>
                      <a:r>
                        <a:rPr lang="en-US" sz="1600" b="0" i="0" u="none" strike="noStrike">
                          <a:solidFill>
                            <a:srgbClr val="000000"/>
                          </a:solidFill>
                          <a:latin typeface="Calibri"/>
                        </a:rPr>
                        <a:t>0.101</a:t>
                      </a:r>
                    </a:p>
                  </a:txBody>
                  <a:tcPr marL="9525" marR="9525" marT="9525" marB="0" anchor="b"/>
                </a:tc>
                <a:tc>
                  <a:txBody>
                    <a:bodyPr/>
                    <a:lstStyle/>
                    <a:p>
                      <a:pPr algn="r" fontAlgn="b"/>
                      <a:r>
                        <a:rPr lang="en-US" sz="1600" b="0" i="0" u="none" strike="noStrike">
                          <a:solidFill>
                            <a:srgbClr val="000000"/>
                          </a:solidFill>
                          <a:latin typeface="Calibri"/>
                        </a:rPr>
                        <a:t>0.102</a:t>
                      </a:r>
                    </a:p>
                  </a:txBody>
                  <a:tcPr marL="9525" marR="9525" marT="9525" marB="0" anchor="b"/>
                </a:tc>
              </a:tr>
              <a:tr h="284871">
                <a:tc>
                  <a:txBody>
                    <a:bodyPr/>
                    <a:lstStyle/>
                    <a:p>
                      <a:pPr algn="r" fontAlgn="b"/>
                      <a:r>
                        <a:rPr lang="en-US" sz="1600" b="0" i="0" u="none" strike="noStrike">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0.491</a:t>
                      </a:r>
                    </a:p>
                  </a:txBody>
                  <a:tcPr marL="9525" marR="9525" marT="9525" marB="0" anchor="b"/>
                </a:tc>
                <a:tc>
                  <a:txBody>
                    <a:bodyPr/>
                    <a:lstStyle/>
                    <a:p>
                      <a:pPr algn="r" fontAlgn="b"/>
                      <a:r>
                        <a:rPr lang="en-US" sz="1600" b="0" i="0" u="none" strike="noStrike">
                          <a:solidFill>
                            <a:srgbClr val="000000"/>
                          </a:solidFill>
                          <a:latin typeface="Calibri"/>
                        </a:rPr>
                        <a:t>0.09</a:t>
                      </a:r>
                    </a:p>
                  </a:txBody>
                  <a:tcPr marL="9525" marR="9525" marT="9525" marB="0" anchor="b"/>
                </a:tc>
                <a:tc>
                  <a:txBody>
                    <a:bodyPr/>
                    <a:lstStyle/>
                    <a:p>
                      <a:pPr algn="r" fontAlgn="b"/>
                      <a:r>
                        <a:rPr lang="en-US" sz="1600" b="0" i="0" u="none" strike="noStrike">
                          <a:solidFill>
                            <a:srgbClr val="000000"/>
                          </a:solidFill>
                          <a:latin typeface="Calibri"/>
                        </a:rPr>
                        <a:t>0.043</a:t>
                      </a:r>
                    </a:p>
                  </a:txBody>
                  <a:tcPr marL="9525" marR="9525" marT="9525" marB="0" anchor="b"/>
                </a:tc>
                <a:tc>
                  <a:txBody>
                    <a:bodyPr/>
                    <a:lstStyle/>
                    <a:p>
                      <a:pPr algn="r" fontAlgn="b"/>
                      <a:r>
                        <a:rPr lang="en-US" sz="1600" b="0" i="0" u="none" strike="noStrike">
                          <a:solidFill>
                            <a:srgbClr val="000000"/>
                          </a:solidFill>
                          <a:latin typeface="Calibri"/>
                        </a:rPr>
                        <a:t>0.042</a:t>
                      </a:r>
                    </a:p>
                  </a:txBody>
                  <a:tcPr marL="9525" marR="9525" marT="9525" marB="0" anchor="b"/>
                </a:tc>
                <a:tc>
                  <a:txBody>
                    <a:bodyPr/>
                    <a:lstStyle/>
                    <a:p>
                      <a:pPr algn="r" fontAlgn="b"/>
                      <a:r>
                        <a:rPr lang="en-US" sz="1600" b="0" i="0" u="none" strike="noStrike">
                          <a:solidFill>
                            <a:srgbClr val="000000"/>
                          </a:solidFill>
                          <a:latin typeface="Calibri"/>
                        </a:rPr>
                        <a:t>0.011</a:t>
                      </a:r>
                    </a:p>
                  </a:txBody>
                  <a:tcPr marL="9525" marR="9525" marT="9525" marB="0" anchor="b"/>
                </a:tc>
                <a:tc>
                  <a:txBody>
                    <a:bodyPr/>
                    <a:lstStyle/>
                    <a:p>
                      <a:pPr algn="r" fontAlgn="b"/>
                      <a:r>
                        <a:rPr lang="en-US" sz="1600" b="0" i="0" u="none" strike="noStrike">
                          <a:solidFill>
                            <a:srgbClr val="000000"/>
                          </a:solidFill>
                          <a:latin typeface="Calibri"/>
                        </a:rPr>
                        <a:t>0.055</a:t>
                      </a:r>
                    </a:p>
                  </a:txBody>
                  <a:tcPr marL="9525" marR="9525" marT="9525" marB="0" anchor="b"/>
                </a:tc>
                <a:tc>
                  <a:txBody>
                    <a:bodyPr/>
                    <a:lstStyle/>
                    <a:p>
                      <a:pPr algn="r" fontAlgn="b"/>
                      <a:r>
                        <a:rPr lang="en-US" sz="1600" b="0" i="0" u="none" strike="noStrike">
                          <a:solidFill>
                            <a:srgbClr val="000000"/>
                          </a:solidFill>
                          <a:latin typeface="Calibri"/>
                        </a:rPr>
                        <a:t>0.052</a:t>
                      </a:r>
                    </a:p>
                  </a:txBody>
                  <a:tcPr marL="9525" marR="9525" marT="9525" marB="0" anchor="b"/>
                </a:tc>
              </a:tr>
              <a:tr h="284871">
                <a:tc>
                  <a:txBody>
                    <a:bodyPr/>
                    <a:lstStyle/>
                    <a:p>
                      <a:pPr algn="r" fontAlgn="b"/>
                      <a:r>
                        <a:rPr lang="en-US" sz="1600" b="0" i="0" u="none" strike="noStrike">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a:solidFill>
                            <a:srgbClr val="000000"/>
                          </a:solidFill>
                          <a:latin typeface="Calibri"/>
                        </a:rPr>
                        <a:t>0.077</a:t>
                      </a:r>
                    </a:p>
                  </a:txBody>
                  <a:tcPr marL="9525" marR="9525" marT="9525" marB="0" anchor="b"/>
                </a:tc>
                <a:tc>
                  <a:txBody>
                    <a:bodyPr/>
                    <a:lstStyle/>
                    <a:p>
                      <a:pPr algn="r" fontAlgn="b"/>
                      <a:r>
                        <a:rPr lang="en-US" sz="1600" b="0" i="0" u="none" strike="noStrike">
                          <a:solidFill>
                            <a:srgbClr val="000000"/>
                          </a:solidFill>
                          <a:latin typeface="Calibri"/>
                        </a:rPr>
                        <a:t>0.028</a:t>
                      </a:r>
                    </a:p>
                  </a:txBody>
                  <a:tcPr marL="9525" marR="9525" marT="9525" marB="0" anchor="b"/>
                </a:tc>
                <a:tc>
                  <a:txBody>
                    <a:bodyPr/>
                    <a:lstStyle/>
                    <a:p>
                      <a:pPr algn="r" fontAlgn="b"/>
                      <a:r>
                        <a:rPr lang="en-US" sz="1600" b="0" i="0" u="none" strike="noStrike">
                          <a:solidFill>
                            <a:srgbClr val="000000"/>
                          </a:solidFill>
                          <a:latin typeface="Calibri"/>
                        </a:rPr>
                        <a:t>0.028</a:t>
                      </a:r>
                    </a:p>
                  </a:txBody>
                  <a:tcPr marL="9525" marR="9525" marT="9525" marB="0" anchor="b"/>
                </a:tc>
                <a:tc>
                  <a:txBody>
                    <a:bodyPr/>
                    <a:lstStyle/>
                    <a:p>
                      <a:pPr algn="r" fontAlgn="b"/>
                      <a:r>
                        <a:rPr lang="en-US" sz="1600" b="0" i="0" u="none" strike="noStrike">
                          <a:solidFill>
                            <a:srgbClr val="000000"/>
                          </a:solidFill>
                          <a:latin typeface="Calibri"/>
                        </a:rPr>
                        <a:t>0.009</a:t>
                      </a:r>
                    </a:p>
                  </a:txBody>
                  <a:tcPr marL="9525" marR="9525" marT="9525" marB="0" anchor="b"/>
                </a:tc>
                <a:tc>
                  <a:txBody>
                    <a:bodyPr/>
                    <a:lstStyle/>
                    <a:p>
                      <a:pPr algn="r" fontAlgn="b"/>
                      <a:r>
                        <a:rPr lang="en-US" sz="1600" b="0" i="0" u="none" strike="noStrike">
                          <a:solidFill>
                            <a:srgbClr val="000000"/>
                          </a:solidFill>
                          <a:latin typeface="Calibri"/>
                        </a:rPr>
                        <a:t>0.033</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r>
              <a:tr h="284871">
                <a:tc>
                  <a:txBody>
                    <a:bodyPr/>
                    <a:lstStyle/>
                    <a:p>
                      <a:pPr algn="r" fontAlgn="b"/>
                      <a:r>
                        <a:rPr lang="en-US" sz="1600" b="0" i="0" u="none" strike="noStrike">
                          <a:solidFill>
                            <a:srgbClr val="000000"/>
                          </a:solidFill>
                          <a:latin typeface="Calibri"/>
                        </a:rPr>
                        <a:t>0.405</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a:solidFill>
                            <a:srgbClr val="000000"/>
                          </a:solidFill>
                          <a:latin typeface="Calibri"/>
                        </a:rPr>
                        <a:t>0.061</a:t>
                      </a:r>
                    </a:p>
                  </a:txBody>
                  <a:tcPr marL="9525" marR="9525" marT="9525" marB="0" anchor="b"/>
                </a:tc>
                <a:tc>
                  <a:txBody>
                    <a:bodyPr/>
                    <a:lstStyle/>
                    <a:p>
                      <a:pPr algn="r" fontAlgn="b"/>
                      <a:r>
                        <a:rPr lang="en-US" sz="1600" b="0" i="0" u="none" strike="noStrike">
                          <a:solidFill>
                            <a:srgbClr val="000000"/>
                          </a:solidFill>
                          <a:latin typeface="Calibri"/>
                        </a:rPr>
                        <a:t>0.024</a:t>
                      </a:r>
                    </a:p>
                  </a:txBody>
                  <a:tcPr marL="9525" marR="9525" marT="9525" marB="0" anchor="b"/>
                </a:tc>
                <a:tc>
                  <a:txBody>
                    <a:bodyPr/>
                    <a:lstStyle/>
                    <a:p>
                      <a:pPr algn="r" fontAlgn="b"/>
                      <a:r>
                        <a:rPr lang="en-US" sz="1600" b="0" i="0" u="none" strike="noStrike" dirty="0">
                          <a:solidFill>
                            <a:srgbClr val="000000"/>
                          </a:solidFill>
                          <a:latin typeface="Calibri"/>
                        </a:rPr>
                        <a:t>0.024</a:t>
                      </a:r>
                    </a:p>
                  </a:txBody>
                  <a:tcPr marL="9525" marR="9525" marT="9525" marB="0" anchor="b"/>
                </a:tc>
                <a:tc>
                  <a:txBody>
                    <a:bodyPr/>
                    <a:lstStyle/>
                    <a:p>
                      <a:pPr algn="r" fontAlgn="b"/>
                      <a:r>
                        <a:rPr lang="en-US" sz="1600" b="0" i="0" u="none" strike="noStrike">
                          <a:solidFill>
                            <a:srgbClr val="000000"/>
                          </a:solidFill>
                          <a:latin typeface="Calibri"/>
                        </a:rPr>
                        <a:t>-0.001</a:t>
                      </a:r>
                    </a:p>
                  </a:txBody>
                  <a:tcPr marL="9525" marR="9525" marT="9525" marB="0" anchor="b"/>
                </a:tc>
                <a:tc>
                  <a:txBody>
                    <a:bodyPr/>
                    <a:lstStyle/>
                    <a:p>
                      <a:pPr algn="r" fontAlgn="b"/>
                      <a:r>
                        <a:rPr lang="en-US" sz="1600" b="0" i="0" u="none" strike="noStrike">
                          <a:solidFill>
                            <a:srgbClr val="000000"/>
                          </a:solidFill>
                          <a:latin typeface="Calibri"/>
                        </a:rPr>
                        <a:t>0.027</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r>
              <a:tr h="284871">
                <a:tc>
                  <a:txBody>
                    <a:bodyPr/>
                    <a:lstStyle/>
                    <a:p>
                      <a:pPr algn="r" fontAlgn="b"/>
                      <a:r>
                        <a:rPr lang="en-US" sz="1600" b="0" i="0" u="none" strike="noStrike">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0.25</a:t>
                      </a:r>
                    </a:p>
                  </a:txBody>
                  <a:tcPr marL="9525" marR="9525" marT="9525" marB="0" anchor="b"/>
                </a:tc>
                <a:tc>
                  <a:txBody>
                    <a:bodyPr/>
                    <a:lstStyle/>
                    <a:p>
                      <a:pPr algn="r" fontAlgn="b"/>
                      <a:r>
                        <a:rPr lang="en-US" sz="1600" b="0" i="0" u="none" strike="noStrike">
                          <a:solidFill>
                            <a:srgbClr val="000000"/>
                          </a:solidFill>
                          <a:latin typeface="Calibri"/>
                        </a:rPr>
                        <a:t>0.124</a:t>
                      </a:r>
                    </a:p>
                  </a:txBody>
                  <a:tcPr marL="9525" marR="9525" marT="9525" marB="0" anchor="b"/>
                </a:tc>
                <a:tc>
                  <a:txBody>
                    <a:bodyPr/>
                    <a:lstStyle/>
                    <a:p>
                      <a:pPr algn="r" fontAlgn="b"/>
                      <a:r>
                        <a:rPr lang="en-US" sz="1600" b="0" i="0" u="none" strike="noStrike">
                          <a:solidFill>
                            <a:srgbClr val="000000"/>
                          </a:solidFill>
                          <a:latin typeface="Calibri"/>
                        </a:rPr>
                        <a:t>0.088</a:t>
                      </a:r>
                    </a:p>
                  </a:txBody>
                  <a:tcPr marL="9525" marR="9525" marT="9525" marB="0" anchor="b"/>
                </a:tc>
                <a:tc>
                  <a:txBody>
                    <a:bodyPr/>
                    <a:lstStyle/>
                    <a:p>
                      <a:pPr algn="r" fontAlgn="b"/>
                      <a:r>
                        <a:rPr lang="en-US" sz="1600" b="0" i="0" u="none" strike="noStrike">
                          <a:solidFill>
                            <a:srgbClr val="000000"/>
                          </a:solidFill>
                          <a:latin typeface="Calibri"/>
                        </a:rPr>
                        <a:t>0.085</a:t>
                      </a:r>
                    </a:p>
                  </a:txBody>
                  <a:tcPr marL="9525" marR="9525" marT="9525" marB="0" anchor="b"/>
                </a:tc>
                <a:tc>
                  <a:txBody>
                    <a:bodyPr/>
                    <a:lstStyle/>
                    <a:p>
                      <a:pPr algn="r" fontAlgn="b"/>
                      <a:r>
                        <a:rPr lang="en-US" sz="1600" b="0" i="0" u="none" strike="noStrike" dirty="0">
                          <a:solidFill>
                            <a:srgbClr val="000000"/>
                          </a:solidFill>
                          <a:latin typeface="Calibri"/>
                        </a:rPr>
                        <a:t>0.057</a:t>
                      </a:r>
                    </a:p>
                  </a:txBody>
                  <a:tcPr marL="9525" marR="9525" marT="9525" marB="0" anchor="b"/>
                </a:tc>
                <a:tc>
                  <a:txBody>
                    <a:bodyPr/>
                    <a:lstStyle/>
                    <a:p>
                      <a:pPr algn="r" fontAlgn="b"/>
                      <a:r>
                        <a:rPr lang="en-US" sz="1600" b="0" i="0" u="none" strike="noStrike">
                          <a:solidFill>
                            <a:srgbClr val="000000"/>
                          </a:solidFill>
                          <a:latin typeface="Calibri"/>
                        </a:rPr>
                        <a:t>0.108</a:t>
                      </a:r>
                    </a:p>
                  </a:txBody>
                  <a:tcPr marL="9525" marR="9525" marT="9525" marB="0" anchor="b"/>
                </a:tc>
                <a:tc>
                  <a:txBody>
                    <a:bodyPr/>
                    <a:lstStyle/>
                    <a:p>
                      <a:pPr algn="r" fontAlgn="b"/>
                      <a:r>
                        <a:rPr lang="en-US" sz="1600" b="0" i="0" u="none" strike="noStrike">
                          <a:solidFill>
                            <a:srgbClr val="000000"/>
                          </a:solidFill>
                          <a:latin typeface="Calibri"/>
                        </a:rPr>
                        <a:t>0.104</a:t>
                      </a:r>
                    </a:p>
                  </a:txBody>
                  <a:tcPr marL="9525" marR="9525" marT="9525" marB="0" anchor="b"/>
                </a:tc>
              </a:tr>
              <a:tr h="284871">
                <a:tc>
                  <a:txBody>
                    <a:bodyPr/>
                    <a:lstStyle/>
                    <a:p>
                      <a:pPr algn="r" fontAlgn="b"/>
                      <a:r>
                        <a:rPr lang="en-US" sz="1600" b="0" i="0" u="none" strike="noStrike">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0.491</a:t>
                      </a:r>
                    </a:p>
                  </a:txBody>
                  <a:tcPr marL="9525" marR="9525" marT="9525" marB="0" anchor="b"/>
                </a:tc>
                <a:tc>
                  <a:txBody>
                    <a:bodyPr/>
                    <a:lstStyle/>
                    <a:p>
                      <a:pPr algn="r" fontAlgn="b"/>
                      <a:r>
                        <a:rPr lang="en-US" sz="1600" b="0" i="0" u="none" strike="noStrike">
                          <a:solidFill>
                            <a:srgbClr val="000000"/>
                          </a:solidFill>
                          <a:latin typeface="Calibri"/>
                        </a:rPr>
                        <a:t>0.101</a:t>
                      </a:r>
                    </a:p>
                  </a:txBody>
                  <a:tcPr marL="9525" marR="9525" marT="9525" marB="0" anchor="b"/>
                </a:tc>
                <a:tc>
                  <a:txBody>
                    <a:bodyPr/>
                    <a:lstStyle/>
                    <a:p>
                      <a:pPr algn="r" fontAlgn="b"/>
                      <a:r>
                        <a:rPr lang="en-US" sz="1600" b="0" i="0" u="none" strike="noStrike">
                          <a:solidFill>
                            <a:srgbClr val="000000"/>
                          </a:solidFill>
                          <a:latin typeface="Calibri"/>
                        </a:rPr>
                        <a:t>0.044</a:t>
                      </a:r>
                    </a:p>
                  </a:txBody>
                  <a:tcPr marL="9525" marR="9525" marT="9525" marB="0" anchor="b"/>
                </a:tc>
                <a:tc>
                  <a:txBody>
                    <a:bodyPr/>
                    <a:lstStyle/>
                    <a:p>
                      <a:pPr algn="r" fontAlgn="b"/>
                      <a:r>
                        <a:rPr lang="en-US" sz="1600" b="0" i="0" u="none" strike="noStrike">
                          <a:solidFill>
                            <a:srgbClr val="000000"/>
                          </a:solidFill>
                          <a:latin typeface="Calibri"/>
                        </a:rPr>
                        <a:t>0.042</a:t>
                      </a:r>
                    </a:p>
                  </a:txBody>
                  <a:tcPr marL="9525" marR="9525" marT="9525" marB="0" anchor="b"/>
                </a:tc>
                <a:tc>
                  <a:txBody>
                    <a:bodyPr/>
                    <a:lstStyle/>
                    <a:p>
                      <a:pPr algn="r" fontAlgn="b"/>
                      <a:r>
                        <a:rPr lang="en-US" sz="1600" b="0" i="0" u="none" strike="noStrike" dirty="0">
                          <a:solidFill>
                            <a:srgbClr val="000000"/>
                          </a:solidFill>
                          <a:latin typeface="Calibri"/>
                        </a:rPr>
                        <a:t>0.028</a:t>
                      </a:r>
                    </a:p>
                  </a:txBody>
                  <a:tcPr marL="9525" marR="9525" marT="9525" marB="0" anchor="b"/>
                </a:tc>
                <a:tc>
                  <a:txBody>
                    <a:bodyPr/>
                    <a:lstStyle/>
                    <a:p>
                      <a:pPr algn="r" fontAlgn="b"/>
                      <a:r>
                        <a:rPr lang="en-US" sz="1600" b="0" i="0" u="none" strike="noStrike">
                          <a:solidFill>
                            <a:srgbClr val="000000"/>
                          </a:solidFill>
                          <a:latin typeface="Calibri"/>
                        </a:rPr>
                        <a:t>0.056</a:t>
                      </a:r>
                    </a:p>
                  </a:txBody>
                  <a:tcPr marL="9525" marR="9525" marT="9525" marB="0" anchor="b"/>
                </a:tc>
                <a:tc>
                  <a:txBody>
                    <a:bodyPr/>
                    <a:lstStyle/>
                    <a:p>
                      <a:pPr algn="r" fontAlgn="b"/>
                      <a:r>
                        <a:rPr lang="en-US" sz="1600" b="0" i="0" u="none" strike="noStrike">
                          <a:solidFill>
                            <a:srgbClr val="000000"/>
                          </a:solidFill>
                          <a:latin typeface="Calibri"/>
                        </a:rPr>
                        <a:t>0.053</a:t>
                      </a:r>
                    </a:p>
                  </a:txBody>
                  <a:tcPr marL="9525" marR="9525" marT="9525" marB="0" anchor="b"/>
                </a:tc>
              </a:tr>
              <a:tr h="284871">
                <a:tc>
                  <a:txBody>
                    <a:bodyPr/>
                    <a:lstStyle/>
                    <a:p>
                      <a:pPr algn="r" fontAlgn="b"/>
                      <a:r>
                        <a:rPr lang="en-US" sz="1600" b="0" i="0" u="none" strike="noStrike">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0.81</a:t>
                      </a:r>
                    </a:p>
                  </a:txBody>
                  <a:tcPr marL="9525" marR="9525" marT="9525" marB="0" anchor="b"/>
                </a:tc>
                <a:tc>
                  <a:txBody>
                    <a:bodyPr/>
                    <a:lstStyle/>
                    <a:p>
                      <a:pPr algn="r" fontAlgn="b"/>
                      <a:r>
                        <a:rPr lang="en-US" sz="1600" b="0" i="0" u="none" strike="noStrike">
                          <a:solidFill>
                            <a:srgbClr val="000000"/>
                          </a:solidFill>
                          <a:latin typeface="Calibri"/>
                        </a:rPr>
                        <a:t>0.081</a:t>
                      </a:r>
                    </a:p>
                  </a:txBody>
                  <a:tcPr marL="9525" marR="9525" marT="9525" marB="0" anchor="b"/>
                </a:tc>
                <a:tc>
                  <a:txBody>
                    <a:bodyPr/>
                    <a:lstStyle/>
                    <a:p>
                      <a:pPr algn="r" fontAlgn="b"/>
                      <a:r>
                        <a:rPr lang="en-US" sz="1600" b="0" i="0" u="none" strike="noStrike">
                          <a:solidFill>
                            <a:srgbClr val="000000"/>
                          </a:solidFill>
                          <a:latin typeface="Calibri"/>
                        </a:rPr>
                        <a:t>0.027</a:t>
                      </a:r>
                    </a:p>
                  </a:txBody>
                  <a:tcPr marL="9525" marR="9525" marT="9525" marB="0" anchor="b"/>
                </a:tc>
                <a:tc>
                  <a:txBody>
                    <a:bodyPr/>
                    <a:lstStyle/>
                    <a:p>
                      <a:pPr algn="r" fontAlgn="b"/>
                      <a:r>
                        <a:rPr lang="en-US" sz="1600" b="0" i="0" u="none" strike="noStrike">
                          <a:solidFill>
                            <a:srgbClr val="000000"/>
                          </a:solidFill>
                          <a:latin typeface="Calibri"/>
                        </a:rPr>
                        <a:t>0.028</a:t>
                      </a:r>
                    </a:p>
                  </a:txBody>
                  <a:tcPr marL="9525" marR="9525" marT="9525" marB="0" anchor="b"/>
                </a:tc>
                <a:tc>
                  <a:txBody>
                    <a:bodyPr/>
                    <a:lstStyle/>
                    <a:p>
                      <a:pPr algn="r" fontAlgn="b"/>
                      <a:r>
                        <a:rPr lang="en-US" sz="1600" b="0" i="0" u="none" strike="noStrike" dirty="0">
                          <a:solidFill>
                            <a:srgbClr val="000000"/>
                          </a:solidFill>
                          <a:latin typeface="Calibri"/>
                        </a:rPr>
                        <a:t>0.012</a:t>
                      </a:r>
                    </a:p>
                  </a:txBody>
                  <a:tcPr marL="9525" marR="9525" marT="9525" marB="0" anchor="b"/>
                </a:tc>
                <a:tc>
                  <a:txBody>
                    <a:bodyPr/>
                    <a:lstStyle/>
                    <a:p>
                      <a:pPr algn="r" fontAlgn="b"/>
                      <a:r>
                        <a:rPr lang="en-US" sz="1600" b="0" i="0" u="none" strike="noStrike">
                          <a:solidFill>
                            <a:srgbClr val="000000"/>
                          </a:solidFill>
                          <a:latin typeface="Calibri"/>
                        </a:rPr>
                        <a:t>0.031</a:t>
                      </a:r>
                    </a:p>
                  </a:txBody>
                  <a:tcPr marL="9525" marR="9525" marT="9525" marB="0" anchor="b"/>
                </a:tc>
                <a:tc>
                  <a:txBody>
                    <a:bodyPr/>
                    <a:lstStyle/>
                    <a:p>
                      <a:pPr algn="r" fontAlgn="b"/>
                      <a:r>
                        <a:rPr lang="en-US" sz="1600" b="0" i="0" u="none" strike="noStrike">
                          <a:solidFill>
                            <a:srgbClr val="000000"/>
                          </a:solidFill>
                          <a:latin typeface="Calibri"/>
                        </a:rPr>
                        <a:t>0.032</a:t>
                      </a:r>
                    </a:p>
                  </a:txBody>
                  <a:tcPr marL="9525" marR="9525" marT="9525" marB="0" anchor="b"/>
                </a:tc>
              </a:tr>
              <a:tr h="284871">
                <a:tc>
                  <a:txBody>
                    <a:bodyPr/>
                    <a:lstStyle/>
                    <a:p>
                      <a:pPr algn="r" fontAlgn="b"/>
                      <a:r>
                        <a:rPr lang="en-US" sz="1600" b="0" i="0" u="none" strike="noStrike">
                          <a:solidFill>
                            <a:srgbClr val="000000"/>
                          </a:solidFill>
                          <a:latin typeface="Calibri"/>
                        </a:rPr>
                        <a:t>0.693</a:t>
                      </a:r>
                    </a:p>
                  </a:txBody>
                  <a:tcPr marL="9525" marR="9525" marT="9525" marB="0" anchor="b"/>
                </a:tc>
                <a:tc>
                  <a:txBody>
                    <a:bodyPr/>
                    <a:lstStyle/>
                    <a:p>
                      <a:pPr algn="r" fontAlgn="b"/>
                      <a:r>
                        <a:rPr lang="en-US" sz="1600" b="0" i="0" u="none" strike="noStrike">
                          <a:solidFill>
                            <a:srgbClr val="000000"/>
                          </a:solidFill>
                          <a:latin typeface="Calibri"/>
                        </a:rPr>
                        <a:t>0.98</a:t>
                      </a:r>
                    </a:p>
                  </a:txBody>
                  <a:tcPr marL="9525" marR="9525" marT="9525" marB="0" anchor="b"/>
                </a:tc>
                <a:tc>
                  <a:txBody>
                    <a:bodyPr/>
                    <a:lstStyle/>
                    <a:p>
                      <a:pPr algn="r" fontAlgn="b"/>
                      <a:r>
                        <a:rPr lang="en-US" sz="1600" b="0" i="0" u="none" strike="noStrike">
                          <a:solidFill>
                            <a:srgbClr val="000000"/>
                          </a:solidFill>
                          <a:latin typeface="Calibri"/>
                        </a:rPr>
                        <a:t>0.064</a:t>
                      </a:r>
                    </a:p>
                  </a:txBody>
                  <a:tcPr marL="9525" marR="9525" marT="9525" marB="0" anchor="b"/>
                </a:tc>
                <a:tc>
                  <a:txBody>
                    <a:bodyPr/>
                    <a:lstStyle/>
                    <a:p>
                      <a:pPr algn="r" fontAlgn="b"/>
                      <a:r>
                        <a:rPr lang="en-US" sz="1600" b="0" i="0" u="none" strike="noStrike">
                          <a:solidFill>
                            <a:srgbClr val="000000"/>
                          </a:solidFill>
                          <a:latin typeface="Calibri"/>
                        </a:rPr>
                        <a:t>0.023</a:t>
                      </a:r>
                    </a:p>
                  </a:txBody>
                  <a:tcPr marL="9525" marR="9525" marT="9525" marB="0" anchor="b"/>
                </a:tc>
                <a:tc>
                  <a:txBody>
                    <a:bodyPr/>
                    <a:lstStyle/>
                    <a:p>
                      <a:pPr algn="r" fontAlgn="b"/>
                      <a:r>
                        <a:rPr lang="en-US" sz="1600" b="0" i="0" u="none" strike="noStrike">
                          <a:solidFill>
                            <a:srgbClr val="000000"/>
                          </a:solidFill>
                          <a:latin typeface="Calibri"/>
                        </a:rPr>
                        <a:t>0.025</a:t>
                      </a:r>
                    </a:p>
                  </a:txBody>
                  <a:tcPr marL="9525" marR="9525" marT="9525" marB="0" anchor="b"/>
                </a:tc>
                <a:tc>
                  <a:txBody>
                    <a:bodyPr/>
                    <a:lstStyle/>
                    <a:p>
                      <a:pPr algn="r" fontAlgn="b"/>
                      <a:r>
                        <a:rPr lang="en-US" sz="1600" b="0" i="0" u="none" strike="noStrike" dirty="0">
                          <a:solidFill>
                            <a:srgbClr val="000000"/>
                          </a:solidFill>
                          <a:latin typeface="Calibri"/>
                        </a:rPr>
                        <a:t>0.001</a:t>
                      </a:r>
                    </a:p>
                  </a:txBody>
                  <a:tcPr marL="9525" marR="9525" marT="9525" marB="0" anchor="b"/>
                </a:tc>
                <a:tc>
                  <a:txBody>
                    <a:bodyPr/>
                    <a:lstStyle/>
                    <a:p>
                      <a:pPr algn="r" fontAlgn="b"/>
                      <a:r>
                        <a:rPr lang="en-US" sz="1600" b="0" i="0" u="none" strike="noStrike">
                          <a:solidFill>
                            <a:srgbClr val="000000"/>
                          </a:solidFill>
                          <a:latin typeface="Calibri"/>
                        </a:rPr>
                        <a:t>0.026</a:t>
                      </a:r>
                    </a:p>
                  </a:txBody>
                  <a:tcPr marL="9525" marR="9525" marT="9525" marB="0" anchor="b"/>
                </a:tc>
                <a:tc>
                  <a:txBody>
                    <a:bodyPr/>
                    <a:lstStyle/>
                    <a:p>
                      <a:pPr algn="r" fontAlgn="b"/>
                      <a:r>
                        <a:rPr lang="en-US" sz="1600" b="0" i="0" u="none" strike="noStrike" dirty="0">
                          <a:solidFill>
                            <a:srgbClr val="000000"/>
                          </a:solidFill>
                          <a:latin typeface="Calibri"/>
                        </a:rPr>
                        <a:t>0.026</a:t>
                      </a:r>
                    </a:p>
                  </a:txBody>
                  <a:tcPr marL="9525" marR="9525" marT="9525" marB="0" anchor="b"/>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400" dirty="0" smtClean="0"/>
              <a:t>Empirical Bayes (EB) is a weighted average of case-only and case-control GxE estimator with the greater weight given to the more efficient case-only estimator if the G-E independence is likely to hold, and to the more robust case-control estimator otherwise. </a:t>
            </a:r>
          </a:p>
          <a:p>
            <a:r>
              <a:rPr lang="en-US" sz="2400" dirty="0" smtClean="0"/>
              <a:t>The case-control estimator is easy to obtain using standard software</a:t>
            </a:r>
          </a:p>
          <a:p>
            <a:r>
              <a:rPr lang="en-US" sz="2400" dirty="0" smtClean="0"/>
              <a:t>The case-only estimator, when g is coded as 0/1, </a:t>
            </a:r>
            <a:r>
              <a:rPr lang="en-US" sz="2400" dirty="0"/>
              <a:t> </a:t>
            </a:r>
            <a:r>
              <a:rPr lang="en-US" sz="2400" dirty="0" smtClean="0"/>
              <a:t>can be obtained from </a:t>
            </a:r>
          </a:p>
          <a:p>
            <a:pPr algn="ctr">
              <a:buNone/>
            </a:pPr>
            <a:r>
              <a:rPr lang="en-US" sz="2400" dirty="0" smtClean="0"/>
              <a:t>logit(</a:t>
            </a:r>
            <a:r>
              <a:rPr lang="en-US" sz="2400" dirty="0" err="1" smtClean="0"/>
              <a:t>prob</a:t>
            </a:r>
            <a:r>
              <a:rPr lang="en-US" sz="2400" dirty="0" smtClean="0"/>
              <a:t>(g=1))~</a:t>
            </a:r>
            <a:r>
              <a:rPr lang="en-US" sz="2400" dirty="0" err="1" smtClean="0"/>
              <a:t>e+x</a:t>
            </a: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400" dirty="0" smtClean="0"/>
              <a:t>When g=0/1/2, in a similar way to Bhattacharjee S et.al. (2010), we can fit a </a:t>
            </a:r>
            <a:r>
              <a:rPr lang="en-US" sz="2400" dirty="0" err="1" smtClean="0"/>
              <a:t>polytomous</a:t>
            </a:r>
            <a:r>
              <a:rPr lang="en-US" sz="2400" dirty="0" smtClean="0"/>
              <a:t> logistic regression in cases with some constraint</a:t>
            </a:r>
          </a:p>
          <a:p>
            <a:endParaRPr lang="en-US" sz="2000" dirty="0"/>
          </a:p>
        </p:txBody>
      </p:sp>
      <p:pic>
        <p:nvPicPr>
          <p:cNvPr id="1027" name="Picture 3"/>
          <p:cNvPicPr>
            <a:picLocks noChangeAspect="1" noChangeArrowheads="1"/>
          </p:cNvPicPr>
          <p:nvPr/>
        </p:nvPicPr>
        <p:blipFill>
          <a:blip r:embed="rId2" cstate="print"/>
          <a:srcRect/>
          <a:stretch>
            <a:fillRect/>
          </a:stretch>
        </p:blipFill>
        <p:spPr bwMode="auto">
          <a:xfrm>
            <a:off x="2133600" y="2895600"/>
            <a:ext cx="3505200" cy="1194422"/>
          </a:xfrm>
          <a:prstGeom prst="rect">
            <a:avLst/>
          </a:prstGeom>
          <a:noFill/>
          <a:ln w="9525">
            <a:noFill/>
            <a:miter lim="800000"/>
            <a:headEnd/>
            <a:tailEnd/>
          </a:ln>
        </p:spPr>
      </p:pic>
      <p:pic>
        <p:nvPicPr>
          <p:cNvPr id="1029" name="Picture 5"/>
          <p:cNvPicPr>
            <a:picLocks noChangeAspect="1" noChangeArrowheads="1"/>
          </p:cNvPicPr>
          <p:nvPr/>
        </p:nvPicPr>
        <p:blipFill>
          <a:blip r:embed="rId3" cstate="print"/>
          <a:srcRect/>
          <a:stretch>
            <a:fillRect/>
          </a:stretch>
        </p:blipFill>
        <p:spPr bwMode="auto">
          <a:xfrm>
            <a:off x="1524000" y="4724400"/>
            <a:ext cx="5791200" cy="1833093"/>
          </a:xfrm>
          <a:prstGeom prst="rect">
            <a:avLst/>
          </a:prstGeom>
          <a:noFill/>
          <a:ln w="9525">
            <a:noFill/>
            <a:miter lim="800000"/>
            <a:headEnd/>
            <a:tailEnd/>
          </a:ln>
        </p:spPr>
      </p:pic>
      <p:sp>
        <p:nvSpPr>
          <p:cNvPr id="8" name="TextBox 7"/>
          <p:cNvSpPr txBox="1"/>
          <p:nvPr/>
        </p:nvSpPr>
        <p:spPr>
          <a:xfrm>
            <a:off x="1066800" y="4191000"/>
            <a:ext cx="4191000" cy="461665"/>
          </a:xfrm>
          <a:prstGeom prst="rect">
            <a:avLst/>
          </a:prstGeom>
          <a:noFill/>
        </p:spPr>
        <p:txBody>
          <a:bodyPr wrap="square" rtlCol="0">
            <a:spAutoFit/>
          </a:bodyPr>
          <a:lstStyle/>
          <a:p>
            <a:r>
              <a:rPr lang="en-US" sz="2400" dirty="0"/>
              <a:t>T</a:t>
            </a:r>
            <a:r>
              <a:rPr lang="en-US" sz="2400" dirty="0" smtClean="0"/>
              <a:t>he likelihood function is </a:t>
            </a:r>
            <a:endParaRPr lang="en-US" sz="2400" dirty="0"/>
          </a:p>
        </p:txBody>
      </p:sp>
    </p:spTree>
    <p:extLst>
      <p:ext uri="{BB962C8B-B14F-4D97-AF65-F5344CB8AC3E}">
        <p14:creationId xmlns:p14="http://schemas.microsoft.com/office/powerpoint/2010/main" val="4145032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sz="2400" dirty="0" smtClean="0"/>
              <a:t>We obtain MLE by solving the score equation (first derivative of the log likelihood function </a:t>
            </a:r>
            <a:r>
              <a:rPr lang="en-US" sz="2400" dirty="0" err="1" smtClean="0"/>
              <a:t>w.r.t</a:t>
            </a:r>
            <a:r>
              <a:rPr lang="en-US" sz="2400" dirty="0" smtClean="0"/>
              <a:t> the parameters) equal to 0. </a:t>
            </a:r>
            <a:endParaRPr lang="en-US" sz="2400" dirty="0"/>
          </a:p>
        </p:txBody>
      </p:sp>
      <p:pic>
        <p:nvPicPr>
          <p:cNvPr id="2052" name="Picture 4"/>
          <p:cNvPicPr>
            <a:picLocks noChangeAspect="1" noChangeArrowheads="1"/>
          </p:cNvPicPr>
          <p:nvPr/>
        </p:nvPicPr>
        <p:blipFill>
          <a:blip r:embed="rId2" cstate="print"/>
          <a:srcRect/>
          <a:stretch>
            <a:fillRect/>
          </a:stretch>
        </p:blipFill>
        <p:spPr bwMode="auto">
          <a:xfrm>
            <a:off x="990600" y="2514600"/>
            <a:ext cx="7013290" cy="35099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Imputed data</a:t>
            </a:r>
            <a:endParaRPr lang="en-US" dirty="0"/>
          </a:p>
        </p:txBody>
      </p:sp>
      <p:sp>
        <p:nvSpPr>
          <p:cNvPr id="3" name="Content Placeholder 2"/>
          <p:cNvSpPr>
            <a:spLocks noGrp="1"/>
          </p:cNvSpPr>
          <p:nvPr>
            <p:ph idx="1"/>
          </p:nvPr>
        </p:nvSpPr>
        <p:spPr/>
        <p:txBody>
          <a:bodyPr>
            <a:normAutofit/>
          </a:bodyPr>
          <a:lstStyle/>
          <a:p>
            <a:r>
              <a:rPr lang="en-US" sz="2400" dirty="0" smtClean="0"/>
              <a:t>For imputed data, we only know the posterior probabilities that g=2,1,0; which are denoted by p2, p1 and p0.</a:t>
            </a:r>
          </a:p>
          <a:p>
            <a:r>
              <a:rPr lang="en-US" sz="2400" dirty="0" smtClean="0"/>
              <a:t>In the score function, since  I(g=2) are I(g=1) are unknown, a naïve approach would be to replace them by the imputation probabilities, however, this will yield biased estimators. </a:t>
            </a:r>
          </a:p>
          <a:p>
            <a:r>
              <a:rPr lang="en-US" sz="2400" dirty="0" smtClean="0"/>
              <a:t>Instead, we will replace the indicators by E(I(g=2)|</a:t>
            </a:r>
            <a:r>
              <a:rPr lang="en-US" sz="2400" dirty="0" err="1" smtClean="0"/>
              <a:t>e,x</a:t>
            </a:r>
            <a:r>
              <a:rPr lang="en-US" sz="2400" dirty="0" smtClean="0"/>
              <a:t>)=</a:t>
            </a:r>
            <a:r>
              <a:rPr lang="en-US" sz="2400" dirty="0" err="1" smtClean="0"/>
              <a:t>prob</a:t>
            </a:r>
            <a:r>
              <a:rPr lang="en-US" sz="2400" dirty="0" smtClean="0"/>
              <a:t>(g=2|e,x); in cases, e and g are not independent. So </a:t>
            </a:r>
            <a:r>
              <a:rPr lang="en-US" sz="2400" dirty="0" err="1" smtClean="0"/>
              <a:t>prob</a:t>
            </a:r>
            <a:r>
              <a:rPr lang="en-US" sz="2400" dirty="0" smtClean="0"/>
              <a:t>(g=2|e,x) should be a function of e, x and p2.</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Imputed data</a:t>
            </a:r>
            <a:endParaRPr lang="en-US" dirty="0"/>
          </a:p>
        </p:txBody>
      </p:sp>
      <p:sp>
        <p:nvSpPr>
          <p:cNvPr id="3" name="Content Placeholder 2"/>
          <p:cNvSpPr>
            <a:spLocks noGrp="1"/>
          </p:cNvSpPr>
          <p:nvPr>
            <p:ph idx="1"/>
          </p:nvPr>
        </p:nvSpPr>
        <p:spPr/>
        <p:txBody>
          <a:bodyPr>
            <a:normAutofit/>
          </a:bodyPr>
          <a:lstStyle/>
          <a:p>
            <a:r>
              <a:rPr lang="en-US" sz="1800" dirty="0" smtClean="0"/>
              <a:t>Suppose the true model is</a:t>
            </a:r>
          </a:p>
          <a:p>
            <a:endParaRPr lang="en-US" sz="1800" dirty="0" smtClean="0"/>
          </a:p>
          <a:p>
            <a:endParaRPr lang="en-US" sz="1800" dirty="0" smtClean="0"/>
          </a:p>
          <a:p>
            <a:r>
              <a:rPr lang="en-US" sz="1800" dirty="0" smtClean="0"/>
              <a:t>After some derivation, I found out that</a:t>
            </a:r>
          </a:p>
          <a:p>
            <a:endParaRPr lang="en-US" sz="1800" dirty="0" smtClean="0"/>
          </a:p>
          <a:p>
            <a:endParaRPr lang="en-US" sz="1800" dirty="0" smtClean="0"/>
          </a:p>
          <a:p>
            <a:endParaRPr lang="en-US" sz="1800" dirty="0" smtClean="0"/>
          </a:p>
          <a:p>
            <a:endParaRPr lang="en-US" sz="1800" dirty="0" smtClean="0"/>
          </a:p>
          <a:p>
            <a:r>
              <a:rPr lang="en-US" sz="1800" dirty="0" smtClean="0"/>
              <a:t> Note that c1 and c3 are unknown, we proposed to replace c1 and c3 with the corresponding estimate from case control. In this way, we make use of the posterior probabilities from imputation software in an integrated manner.</a:t>
            </a:r>
          </a:p>
          <a:p>
            <a:r>
              <a:rPr lang="en-US" sz="1800" dirty="0" smtClean="0"/>
              <a:t>By replace I(g=2) and I(g=1) in the score function with the </a:t>
            </a:r>
            <a:r>
              <a:rPr lang="en-US" sz="1800" dirty="0" err="1" smtClean="0"/>
              <a:t>prob</a:t>
            </a:r>
            <a:r>
              <a:rPr lang="en-US" sz="1800" dirty="0" smtClean="0"/>
              <a:t>(g=2|e,x) and </a:t>
            </a:r>
            <a:r>
              <a:rPr lang="en-US" sz="1800" dirty="0" err="1" smtClean="0"/>
              <a:t>prob</a:t>
            </a:r>
            <a:r>
              <a:rPr lang="en-US" sz="1800" dirty="0" smtClean="0"/>
              <a:t>(g=1|e,x), we can get the case only estimators.</a:t>
            </a:r>
          </a:p>
          <a:p>
            <a:pPr>
              <a:buNone/>
            </a:pPr>
            <a:endParaRPr lang="en-US" sz="1800" dirty="0"/>
          </a:p>
        </p:txBody>
      </p:sp>
      <p:pic>
        <p:nvPicPr>
          <p:cNvPr id="3075" name="Picture 3"/>
          <p:cNvPicPr>
            <a:picLocks noChangeAspect="1" noChangeArrowheads="1"/>
          </p:cNvPicPr>
          <p:nvPr/>
        </p:nvPicPr>
        <p:blipFill>
          <a:blip r:embed="rId2" cstate="print"/>
          <a:srcRect/>
          <a:stretch>
            <a:fillRect/>
          </a:stretch>
        </p:blipFill>
        <p:spPr bwMode="auto">
          <a:xfrm>
            <a:off x="914400" y="2133601"/>
            <a:ext cx="4800600" cy="345306"/>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1219200" y="3048000"/>
            <a:ext cx="6300787" cy="129096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of estimators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Since in the case-only estimator, we replace c1 and c3 with the corresponding estimators from case control, this introduce more variations and make it complicate to estimate the corresponding variance.</a:t>
            </a:r>
          </a:p>
          <a:p>
            <a:r>
              <a:rPr lang="en-US" sz="2400" dirty="0" smtClean="0"/>
              <a:t>Also, this will make the estimate of corresponding variances of  the EB estimator much harder. Because EB is a weighted average of case only and case control estimators, to get the variance of EB, we need to compute the covariance of case only and case control estimates.</a:t>
            </a:r>
          </a:p>
          <a:p>
            <a:r>
              <a:rPr lang="en-US" sz="2400" dirty="0" smtClean="0"/>
              <a:t>Good thing is the difficulty lies in the math derivation part. Once the algorithm is developed, the speed is not affected much.</a:t>
            </a:r>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EB R Function for Imputed Genotypes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EB.function.wt.new</a:t>
            </a:r>
            <a:r>
              <a:rPr lang="en-US" dirty="0" smtClean="0"/>
              <a:t>(input, </a:t>
            </a:r>
            <a:r>
              <a:rPr lang="en-US" smtClean="0"/>
              <a:t>model)</a:t>
            </a:r>
            <a:endParaRPr lang="en-US" dirty="0"/>
          </a:p>
          <a:p>
            <a:pPr lvl="1"/>
            <a:r>
              <a:rPr lang="en-US" dirty="0" smtClean="0"/>
              <a:t>input</a:t>
            </a:r>
            <a:r>
              <a:rPr lang="en-US" dirty="0"/>
              <a:t>=</a:t>
            </a:r>
            <a:r>
              <a:rPr lang="en-US" dirty="0" err="1"/>
              <a:t>data.frame</a:t>
            </a:r>
            <a:r>
              <a:rPr lang="en-US" dirty="0"/>
              <a:t>(d,p1,p2,e,w,x)</a:t>
            </a:r>
          </a:p>
          <a:p>
            <a:pPr lvl="2"/>
            <a:r>
              <a:rPr lang="en-US" dirty="0" smtClean="0"/>
              <a:t>d</a:t>
            </a:r>
            <a:r>
              <a:rPr lang="en-US" dirty="0"/>
              <a:t>: disease status</a:t>
            </a:r>
          </a:p>
          <a:p>
            <a:pPr lvl="2"/>
            <a:r>
              <a:rPr lang="en-US" dirty="0" smtClean="0"/>
              <a:t>p1 </a:t>
            </a:r>
            <a:r>
              <a:rPr lang="en-US" dirty="0"/>
              <a:t>and p2: probabilities of carrying </a:t>
            </a:r>
            <a:r>
              <a:rPr lang="en-US" dirty="0" err="1"/>
              <a:t>heterozygotic</a:t>
            </a:r>
            <a:r>
              <a:rPr lang="en-US" dirty="0"/>
              <a:t> and </a:t>
            </a:r>
            <a:r>
              <a:rPr lang="en-US" dirty="0" err="1"/>
              <a:t>homozygotic</a:t>
            </a:r>
            <a:r>
              <a:rPr lang="en-US" dirty="0"/>
              <a:t> variant genotypes</a:t>
            </a:r>
          </a:p>
          <a:p>
            <a:pPr lvl="2"/>
            <a:r>
              <a:rPr lang="en-US" dirty="0" smtClean="0"/>
              <a:t>e</a:t>
            </a:r>
            <a:r>
              <a:rPr lang="en-US" dirty="0"/>
              <a:t>: environmental variables (categorical, continuous)</a:t>
            </a:r>
          </a:p>
          <a:p>
            <a:pPr lvl="2" indent="-342900"/>
            <a:r>
              <a:rPr lang="en-US" dirty="0" smtClean="0"/>
              <a:t>w</a:t>
            </a:r>
            <a:r>
              <a:rPr lang="en-US" dirty="0"/>
              <a:t>: weight for sample</a:t>
            </a:r>
          </a:p>
          <a:p>
            <a:pPr lvl="2"/>
            <a:r>
              <a:rPr lang="en-US" dirty="0" smtClean="0"/>
              <a:t>x</a:t>
            </a:r>
            <a:r>
              <a:rPr lang="en-US" dirty="0"/>
              <a:t>: adjusted covariates (e.g., study, age and sex)</a:t>
            </a:r>
          </a:p>
          <a:p>
            <a:pPr lvl="1"/>
            <a:r>
              <a:rPr lang="en-US" dirty="0" smtClean="0"/>
              <a:t>model</a:t>
            </a:r>
            <a:r>
              <a:rPr lang="en-US" dirty="0"/>
              <a:t>: additive, dominant, </a:t>
            </a:r>
            <a:r>
              <a:rPr lang="en-US" dirty="0" smtClean="0"/>
              <a:t>recessive</a:t>
            </a:r>
          </a:p>
          <a:p>
            <a:endParaRPr lang="en-US" dirty="0"/>
          </a:p>
          <a:p>
            <a:r>
              <a:rPr lang="en-US" dirty="0" smtClean="0"/>
              <a:t>Output</a:t>
            </a:r>
            <a:r>
              <a:rPr lang="en-US" dirty="0"/>
              <a:t>: a </a:t>
            </a:r>
            <a:r>
              <a:rPr lang="en-US" dirty="0" smtClean="0"/>
              <a:t>matrix    </a:t>
            </a:r>
          </a:p>
          <a:p>
            <a:pPr lvl="1"/>
            <a:r>
              <a:rPr lang="en-US" dirty="0"/>
              <a:t>C</a:t>
            </a:r>
            <a:r>
              <a:rPr lang="en-US" dirty="0" smtClean="0"/>
              <a:t>olumns:  EST_CO, SE2_CO,</a:t>
            </a:r>
            <a:r>
              <a:rPr lang="en-US" dirty="0"/>
              <a:t> </a:t>
            </a:r>
            <a:r>
              <a:rPr lang="en-US" dirty="0" smtClean="0"/>
              <a:t>EST_CC,</a:t>
            </a:r>
            <a:r>
              <a:rPr lang="en-US" dirty="0"/>
              <a:t> </a:t>
            </a:r>
            <a:r>
              <a:rPr lang="en-US" dirty="0" smtClean="0"/>
              <a:t>SE2_CC,</a:t>
            </a:r>
            <a:r>
              <a:rPr lang="en-US" dirty="0"/>
              <a:t> </a:t>
            </a:r>
            <a:r>
              <a:rPr lang="en-US" dirty="0" smtClean="0"/>
              <a:t>EST_EB,</a:t>
            </a:r>
            <a:r>
              <a:rPr lang="en-US" dirty="0"/>
              <a:t> </a:t>
            </a:r>
            <a:r>
              <a:rPr lang="en-US" dirty="0" smtClean="0"/>
              <a:t>SE2_EB</a:t>
            </a:r>
          </a:p>
          <a:p>
            <a:pPr lvl="1"/>
            <a:r>
              <a:rPr lang="en-US" dirty="0" smtClean="0"/>
              <a:t>Rows: g*e</a:t>
            </a:r>
            <a:endParaRPr lang="en-US" dirty="0"/>
          </a:p>
        </p:txBody>
      </p:sp>
    </p:spTree>
    <p:extLst>
      <p:ext uri="{BB962C8B-B14F-4D97-AF65-F5344CB8AC3E}">
        <p14:creationId xmlns:p14="http://schemas.microsoft.com/office/powerpoint/2010/main" val="181825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a:bodyPr>
          <a:lstStyle/>
          <a:p>
            <a:r>
              <a:rPr lang="en-US" sz="2000" dirty="0" smtClean="0"/>
              <a:t>When SNPs are not imputed, which is equivalent to situations where one of p2 p1 and p0 is 1, our method should give similar results as the regular EB method (in CGEN package). Results are from 5000 replicates.</a:t>
            </a:r>
          </a:p>
          <a:p>
            <a:pPr>
              <a:buNone/>
            </a:pPr>
            <a:endParaRPr lang="en-US" sz="2000" dirty="0" smtClean="0"/>
          </a:p>
          <a:p>
            <a:pPr>
              <a:buNone/>
            </a:pPr>
            <a:endParaRPr lang="en-US" sz="2000" dirty="0" smtClean="0"/>
          </a:p>
        </p:txBody>
      </p:sp>
      <p:graphicFrame>
        <p:nvGraphicFramePr>
          <p:cNvPr id="4" name="Table 3"/>
          <p:cNvGraphicFramePr>
            <a:graphicFrameLocks noGrp="1"/>
          </p:cNvGraphicFramePr>
          <p:nvPr/>
        </p:nvGraphicFramePr>
        <p:xfrm>
          <a:off x="533393" y="3200400"/>
          <a:ext cx="8077206" cy="2062480"/>
        </p:xfrm>
        <a:graphic>
          <a:graphicData uri="http://schemas.openxmlformats.org/drawingml/2006/table">
            <a:tbl>
              <a:tblPr firstRow="1" bandRow="1">
                <a:tableStyleId>{5C22544A-7EE6-4342-B048-85BDC9FD1C3A}</a:tableStyleId>
              </a:tblPr>
              <a:tblGrid>
                <a:gridCol w="1346201"/>
                <a:gridCol w="1346201"/>
                <a:gridCol w="1346201"/>
                <a:gridCol w="1346201"/>
                <a:gridCol w="1346201"/>
                <a:gridCol w="1346201"/>
              </a:tblGrid>
              <a:tr h="370840">
                <a:tc>
                  <a:txBody>
                    <a:bodyPr/>
                    <a:lstStyle/>
                    <a:p>
                      <a:r>
                        <a:rPr lang="en-US" sz="1600" dirty="0" smtClean="0"/>
                        <a:t>True interaction</a:t>
                      </a:r>
                      <a:endParaRPr lang="en-US" sz="1600" dirty="0"/>
                    </a:p>
                  </a:txBody>
                  <a:tcPr/>
                </a:tc>
                <a:tc>
                  <a:txBody>
                    <a:bodyPr/>
                    <a:lstStyle/>
                    <a:p>
                      <a:r>
                        <a:rPr lang="en-US" sz="1600" dirty="0" smtClean="0"/>
                        <a:t>G and E correlation</a:t>
                      </a:r>
                      <a:endParaRPr lang="en-US" sz="1600" dirty="0"/>
                    </a:p>
                  </a:txBody>
                  <a:tcPr/>
                </a:tc>
                <a:tc>
                  <a:txBody>
                    <a:bodyPr/>
                    <a:lstStyle/>
                    <a:p>
                      <a:r>
                        <a:rPr lang="en-US" sz="1600" dirty="0" smtClean="0"/>
                        <a:t>CGEN_EST</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CGEN_var</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Dosage_EST</a:t>
                      </a:r>
                      <a:endParaRPr lang="en-US" sz="1600" dirty="0" smtClean="0"/>
                    </a:p>
                  </a:txBody>
                  <a:tcPr/>
                </a:tc>
                <a:tc>
                  <a:txBody>
                    <a:bodyPr/>
                    <a:lstStyle/>
                    <a:p>
                      <a:r>
                        <a:rPr lang="en-US" sz="1600" dirty="0" err="1" smtClean="0"/>
                        <a:t>Dosage_var</a:t>
                      </a:r>
                      <a:endParaRPr lang="en-US" sz="1600" dirty="0"/>
                    </a:p>
                  </a:txBody>
                  <a:tcPr/>
                </a:tc>
              </a:tr>
              <a:tr h="370840">
                <a:tc>
                  <a:txBody>
                    <a:bodyPr/>
                    <a:lstStyle/>
                    <a:p>
                      <a:r>
                        <a:rPr lang="en-US" sz="1600" dirty="0" smtClean="0"/>
                        <a:t>log(1.5)</a:t>
                      </a:r>
                      <a:endParaRPr lang="en-US" sz="1600" dirty="0"/>
                    </a:p>
                  </a:txBody>
                  <a:tcPr/>
                </a:tc>
                <a:tc>
                  <a:txBody>
                    <a:bodyPr/>
                    <a:lstStyle/>
                    <a:p>
                      <a:r>
                        <a:rPr lang="en-US" sz="1600" dirty="0" smtClean="0"/>
                        <a:t>0</a:t>
                      </a:r>
                      <a:endParaRPr lang="en-US" sz="1600" dirty="0"/>
                    </a:p>
                  </a:txBody>
                  <a:tcPr/>
                </a:tc>
                <a:tc>
                  <a:txBody>
                    <a:bodyPr/>
                    <a:lstStyle/>
                    <a:p>
                      <a:r>
                        <a:rPr lang="en-US" sz="1600" dirty="0" smtClean="0"/>
                        <a:t>0.409</a:t>
                      </a:r>
                      <a:endParaRPr lang="en-US" sz="1600" dirty="0"/>
                    </a:p>
                  </a:txBody>
                  <a:tcPr/>
                </a:tc>
                <a:tc>
                  <a:txBody>
                    <a:bodyPr/>
                    <a:lstStyle/>
                    <a:p>
                      <a:r>
                        <a:rPr lang="en-US" sz="1600" dirty="0" smtClean="0"/>
                        <a:t>0.029</a:t>
                      </a:r>
                      <a:endParaRPr lang="en-US" sz="1600" dirty="0"/>
                    </a:p>
                  </a:txBody>
                  <a:tcPr/>
                </a:tc>
                <a:tc>
                  <a:txBody>
                    <a:bodyPr/>
                    <a:lstStyle/>
                    <a:p>
                      <a:r>
                        <a:rPr lang="en-US" sz="1600" dirty="0" smtClean="0"/>
                        <a:t>0.410</a:t>
                      </a:r>
                      <a:endParaRPr lang="en-US" sz="1600" dirty="0"/>
                    </a:p>
                  </a:txBody>
                  <a:tcPr/>
                </a:tc>
                <a:tc>
                  <a:txBody>
                    <a:bodyPr/>
                    <a:lstStyle/>
                    <a:p>
                      <a:r>
                        <a:rPr lang="en-US" sz="1600" dirty="0" smtClean="0"/>
                        <a:t>0.029</a:t>
                      </a:r>
                      <a:endParaRPr lang="en-US" sz="1600" dirty="0"/>
                    </a:p>
                  </a:txBody>
                  <a:tcPr/>
                </a:tc>
              </a:tr>
              <a:tr h="370840">
                <a:tc>
                  <a:txBody>
                    <a:bodyPr/>
                    <a:lstStyle/>
                    <a:p>
                      <a:r>
                        <a:rPr lang="en-US" sz="1600" dirty="0" smtClean="0"/>
                        <a:t>log(2)</a:t>
                      </a:r>
                      <a:endParaRPr lang="en-US" sz="1600" dirty="0"/>
                    </a:p>
                  </a:txBody>
                  <a:tcPr/>
                </a:tc>
                <a:tc>
                  <a:txBody>
                    <a:bodyPr/>
                    <a:lstStyle/>
                    <a:p>
                      <a:r>
                        <a:rPr lang="en-US" sz="1600" dirty="0" smtClean="0"/>
                        <a:t>0</a:t>
                      </a:r>
                      <a:endParaRPr lang="en-US" sz="1600" dirty="0"/>
                    </a:p>
                  </a:txBody>
                  <a:tcPr/>
                </a:tc>
                <a:tc>
                  <a:txBody>
                    <a:bodyPr/>
                    <a:lstStyle/>
                    <a:p>
                      <a:r>
                        <a:rPr lang="en-US" sz="1600" dirty="0" smtClean="0"/>
                        <a:t>0.698</a:t>
                      </a:r>
                      <a:endParaRPr lang="en-US" sz="1600" dirty="0"/>
                    </a:p>
                  </a:txBody>
                  <a:tcPr/>
                </a:tc>
                <a:tc>
                  <a:txBody>
                    <a:bodyPr/>
                    <a:lstStyle/>
                    <a:p>
                      <a:r>
                        <a:rPr lang="en-US" sz="1600" dirty="0" smtClean="0"/>
                        <a:t>0.029</a:t>
                      </a:r>
                      <a:endParaRPr lang="en-US" sz="1600" dirty="0"/>
                    </a:p>
                  </a:txBody>
                  <a:tcPr/>
                </a:tc>
                <a:tc>
                  <a:txBody>
                    <a:bodyPr/>
                    <a:lstStyle/>
                    <a:p>
                      <a:r>
                        <a:rPr lang="en-US" sz="1600" dirty="0" smtClean="0"/>
                        <a:t>0.700</a:t>
                      </a:r>
                      <a:endParaRPr lang="en-US" sz="1600" dirty="0"/>
                    </a:p>
                  </a:txBody>
                  <a:tcPr/>
                </a:tc>
                <a:tc>
                  <a:txBody>
                    <a:bodyPr/>
                    <a:lstStyle/>
                    <a:p>
                      <a:r>
                        <a:rPr lang="en-US" sz="1600" dirty="0" smtClean="0"/>
                        <a:t>0.029</a:t>
                      </a:r>
                      <a:endParaRPr lang="en-US" sz="1600" dirty="0"/>
                    </a:p>
                  </a:txBody>
                  <a:tcPr/>
                </a:tc>
              </a:tr>
              <a:tr h="370840">
                <a:tc>
                  <a:txBody>
                    <a:bodyPr/>
                    <a:lstStyle/>
                    <a:p>
                      <a:r>
                        <a:rPr lang="en-US" sz="1600" dirty="0" smtClean="0"/>
                        <a:t>log(1.5)</a:t>
                      </a:r>
                      <a:endParaRPr lang="en-US" sz="1600" dirty="0"/>
                    </a:p>
                  </a:txBody>
                  <a:tcPr/>
                </a:tc>
                <a:tc>
                  <a:txBody>
                    <a:bodyPr/>
                    <a:lstStyle/>
                    <a:p>
                      <a:r>
                        <a:rPr lang="en-US" sz="1600" dirty="0" smtClean="0"/>
                        <a:t>log(1.25)</a:t>
                      </a:r>
                      <a:endParaRPr lang="en-US" sz="1600" dirty="0"/>
                    </a:p>
                  </a:txBody>
                  <a:tcPr/>
                </a:tc>
                <a:tc>
                  <a:txBody>
                    <a:bodyPr/>
                    <a:lstStyle/>
                    <a:p>
                      <a:r>
                        <a:rPr lang="en-US" sz="1600" dirty="0" smtClean="0"/>
                        <a:t>0.486</a:t>
                      </a:r>
                      <a:endParaRPr lang="en-US" sz="1600" dirty="0"/>
                    </a:p>
                  </a:txBody>
                  <a:tcPr/>
                </a:tc>
                <a:tc>
                  <a:txBody>
                    <a:bodyPr/>
                    <a:lstStyle/>
                    <a:p>
                      <a:r>
                        <a:rPr lang="en-US" sz="1600" dirty="0" smtClean="0"/>
                        <a:t>0.037</a:t>
                      </a:r>
                      <a:endParaRPr lang="en-US" sz="1600" dirty="0"/>
                    </a:p>
                  </a:txBody>
                  <a:tcPr/>
                </a:tc>
                <a:tc>
                  <a:txBody>
                    <a:bodyPr/>
                    <a:lstStyle/>
                    <a:p>
                      <a:r>
                        <a:rPr lang="en-US" sz="1600" dirty="0" smtClean="0"/>
                        <a:t>0.487</a:t>
                      </a:r>
                      <a:endParaRPr lang="en-US" sz="1600" dirty="0"/>
                    </a:p>
                  </a:txBody>
                  <a:tcPr/>
                </a:tc>
                <a:tc>
                  <a:txBody>
                    <a:bodyPr/>
                    <a:lstStyle/>
                    <a:p>
                      <a:r>
                        <a:rPr lang="en-US" sz="1600" dirty="0" smtClean="0"/>
                        <a:t>0.038</a:t>
                      </a:r>
                      <a:endParaRPr lang="en-US" sz="1600" dirty="0"/>
                    </a:p>
                  </a:txBody>
                  <a:tcPr/>
                </a:tc>
              </a:tr>
              <a:tr h="370840">
                <a:tc>
                  <a:txBody>
                    <a:bodyPr/>
                    <a:lstStyle/>
                    <a:p>
                      <a:r>
                        <a:rPr lang="en-US" sz="1600" dirty="0" smtClean="0"/>
                        <a:t>log(2)</a:t>
                      </a:r>
                      <a:endParaRPr lang="en-US" sz="1600" dirty="0"/>
                    </a:p>
                  </a:txBody>
                  <a:tcPr/>
                </a:tc>
                <a:tc>
                  <a:txBody>
                    <a:bodyPr/>
                    <a:lstStyle/>
                    <a:p>
                      <a:r>
                        <a:rPr lang="en-US" sz="1600" dirty="0" smtClean="0"/>
                        <a:t>log(1.25)</a:t>
                      </a:r>
                      <a:endParaRPr lang="en-US" sz="1600" dirty="0"/>
                    </a:p>
                  </a:txBody>
                  <a:tcPr/>
                </a:tc>
                <a:tc>
                  <a:txBody>
                    <a:bodyPr/>
                    <a:lstStyle/>
                    <a:p>
                      <a:r>
                        <a:rPr lang="en-US" sz="1600" dirty="0" smtClean="0"/>
                        <a:t>0.771</a:t>
                      </a:r>
                      <a:endParaRPr lang="en-US" sz="1600" dirty="0"/>
                    </a:p>
                  </a:txBody>
                  <a:tcPr/>
                </a:tc>
                <a:tc>
                  <a:txBody>
                    <a:bodyPr/>
                    <a:lstStyle/>
                    <a:p>
                      <a:r>
                        <a:rPr lang="en-US" sz="1600" dirty="0" smtClean="0"/>
                        <a:t>0.037</a:t>
                      </a:r>
                      <a:endParaRPr lang="en-US" sz="1600" dirty="0"/>
                    </a:p>
                  </a:txBody>
                  <a:tcPr/>
                </a:tc>
                <a:tc>
                  <a:txBody>
                    <a:bodyPr/>
                    <a:lstStyle/>
                    <a:p>
                      <a:r>
                        <a:rPr lang="en-US" sz="1600" dirty="0" smtClean="0"/>
                        <a:t>0.772</a:t>
                      </a:r>
                      <a:endParaRPr lang="en-US" sz="1600" dirty="0"/>
                    </a:p>
                  </a:txBody>
                  <a:tcPr/>
                </a:tc>
                <a:tc>
                  <a:txBody>
                    <a:bodyPr/>
                    <a:lstStyle/>
                    <a:p>
                      <a:r>
                        <a:rPr lang="en-US" sz="1600" dirty="0" smtClean="0"/>
                        <a:t>0.038</a:t>
                      </a:r>
                      <a:endParaRPr lang="en-US" sz="16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01304F818C604192D7CDF662EEA39E" ma:contentTypeVersion="1" ma:contentTypeDescription="Create a new document." ma:contentTypeScope="" ma:versionID="1032ba26a39ab6528b0073dc9057e191">
  <xsd:schema xmlns:xsd="http://www.w3.org/2001/XMLSchema" xmlns:p="http://schemas.microsoft.com/office/2006/metadata/properties" targetNamespace="http://schemas.microsoft.com/office/2006/metadata/properties" ma:root="true" ma:fieldsID="1a8559197634ec2236749d375d1879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E9CA9D-F47F-4D3E-9F53-958C3E7AED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02D5E5C-12EF-4F83-B6E9-1EAC78C979ED}">
  <ds:schemaRefs>
    <ds:schemaRef ds:uri="http://schemas.microsoft.com/sharepoint/v3/contenttype/forms"/>
  </ds:schemaRefs>
</ds:datastoreItem>
</file>

<file path=customXml/itemProps3.xml><?xml version="1.0" encoding="utf-8"?>
<ds:datastoreItem xmlns:ds="http://schemas.openxmlformats.org/officeDocument/2006/customXml" ds:itemID="{6DCE5CD3-C889-4F34-8358-DCEC9D5E3F60}">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142</TotalTime>
  <Words>996</Words>
  <Application>Microsoft Macintosh PowerPoint</Application>
  <PresentationFormat>On-screen Show (4:3)</PresentationFormat>
  <Paragraphs>293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Empirical Estimator for GxE using imputed data</vt:lpstr>
      <vt:lpstr>Background</vt:lpstr>
      <vt:lpstr>Background</vt:lpstr>
      <vt:lpstr>Background</vt:lpstr>
      <vt:lpstr>Imputed data</vt:lpstr>
      <vt:lpstr>Imputed data</vt:lpstr>
      <vt:lpstr>Variance of estimators</vt:lpstr>
      <vt:lpstr>EB R Function for Imputed Genotypes</vt:lpstr>
      <vt:lpstr>Results</vt:lpstr>
      <vt:lpstr>Type I error</vt:lpstr>
      <vt:lpstr>Estimate</vt:lpstr>
      <vt:lpstr>Estimate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 using imputed data</dc:title>
  <dc:creator/>
  <cp:keywords>Analysis</cp:keywords>
  <cp:lastModifiedBy>Li Hsu</cp:lastModifiedBy>
  <cp:revision>21</cp:revision>
  <dcterms:created xsi:type="dcterms:W3CDTF">2006-08-16T00:00:00Z</dcterms:created>
  <dcterms:modified xsi:type="dcterms:W3CDTF">2014-10-04T00:55:46Z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0x0101009901304F818C604192D7CDF662EEA39E</vt:lpwstr>
  </property>
</Properties>
</file>